
<file path=[Content_Types].xml><?xml version="1.0" encoding="utf-8"?>
<Types xmlns="http://schemas.openxmlformats.org/package/2006/content-types">
  <Default Extension="png" ContentType="image/png"/>
  <Default Extension="mpg" ContentType="video/mpe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2"/>
  </p:notesMasterIdLst>
  <p:handoutMasterIdLst>
    <p:handoutMasterId r:id="rId53"/>
  </p:handoutMasterIdLst>
  <p:sldIdLst>
    <p:sldId id="783" r:id="rId2"/>
    <p:sldId id="1026" r:id="rId3"/>
    <p:sldId id="1001" r:id="rId4"/>
    <p:sldId id="965" r:id="rId5"/>
    <p:sldId id="1009" r:id="rId6"/>
    <p:sldId id="964" r:id="rId7"/>
    <p:sldId id="1004" r:id="rId8"/>
    <p:sldId id="1050" r:id="rId9"/>
    <p:sldId id="913" r:id="rId10"/>
    <p:sldId id="967" r:id="rId11"/>
    <p:sldId id="968" r:id="rId12"/>
    <p:sldId id="1003" r:id="rId13"/>
    <p:sldId id="1002" r:id="rId14"/>
    <p:sldId id="1038" r:id="rId15"/>
    <p:sldId id="1011" r:id="rId16"/>
    <p:sldId id="971" r:id="rId17"/>
    <p:sldId id="1010" r:id="rId18"/>
    <p:sldId id="1035" r:id="rId19"/>
    <p:sldId id="1039" r:id="rId20"/>
    <p:sldId id="1040" r:id="rId21"/>
    <p:sldId id="1013" r:id="rId22"/>
    <p:sldId id="998" r:id="rId23"/>
    <p:sldId id="1028" r:id="rId24"/>
    <p:sldId id="1030" r:id="rId25"/>
    <p:sldId id="1031" r:id="rId26"/>
    <p:sldId id="1019" r:id="rId27"/>
    <p:sldId id="1014" r:id="rId28"/>
    <p:sldId id="1015" r:id="rId29"/>
    <p:sldId id="977" r:id="rId30"/>
    <p:sldId id="978" r:id="rId31"/>
    <p:sldId id="1047" r:id="rId32"/>
    <p:sldId id="1020" r:id="rId33"/>
    <p:sldId id="999" r:id="rId34"/>
    <p:sldId id="1000" r:id="rId35"/>
    <p:sldId id="994" r:id="rId36"/>
    <p:sldId id="995" r:id="rId37"/>
    <p:sldId id="996" r:id="rId38"/>
    <p:sldId id="1006" r:id="rId39"/>
    <p:sldId id="1007" r:id="rId40"/>
    <p:sldId id="1034" r:id="rId41"/>
    <p:sldId id="1049" r:id="rId42"/>
    <p:sldId id="1036" r:id="rId43"/>
    <p:sldId id="1037" r:id="rId44"/>
    <p:sldId id="1008" r:id="rId45"/>
    <p:sldId id="1041" r:id="rId46"/>
    <p:sldId id="1042" r:id="rId47"/>
    <p:sldId id="1043" r:id="rId48"/>
    <p:sldId id="1044" r:id="rId49"/>
    <p:sldId id="1045" r:id="rId50"/>
    <p:sldId id="1046" r:id="rId51"/>
  </p:sldIdLst>
  <p:sldSz cx="9144000" cy="6858000" type="screen4x3"/>
  <p:notesSz cx="6858000" cy="9144000"/>
  <p:defaultTextStyle>
    <a:defPPr>
      <a:defRPr lang="en-US"/>
    </a:defPPr>
    <a:lvl1pPr algn="l" rtl="0" eaLnBrk="0" fontAlgn="base" hangingPunct="0">
      <a:spcBef>
        <a:spcPct val="0"/>
      </a:spcBef>
      <a:spcAft>
        <a:spcPct val="0"/>
      </a:spcAft>
      <a:defRPr sz="2800" b="1"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800" b="1" kern="1200">
        <a:solidFill>
          <a:schemeClr val="bg1"/>
        </a:solidFill>
        <a:latin typeface="Times New Roman" pitchFamily="18" charset="0"/>
        <a:ea typeface="+mn-ea"/>
        <a:cs typeface="+mn-cs"/>
      </a:defRPr>
    </a:lvl2pPr>
    <a:lvl3pPr marL="914400" algn="l" rtl="0" eaLnBrk="0" fontAlgn="base" hangingPunct="0">
      <a:spcBef>
        <a:spcPct val="0"/>
      </a:spcBef>
      <a:spcAft>
        <a:spcPct val="0"/>
      </a:spcAft>
      <a:defRPr sz="2800" b="1" kern="1200">
        <a:solidFill>
          <a:schemeClr val="bg1"/>
        </a:solidFill>
        <a:latin typeface="Times New Roman" pitchFamily="18" charset="0"/>
        <a:ea typeface="+mn-ea"/>
        <a:cs typeface="+mn-cs"/>
      </a:defRPr>
    </a:lvl3pPr>
    <a:lvl4pPr marL="1371600" algn="l" rtl="0" eaLnBrk="0" fontAlgn="base" hangingPunct="0">
      <a:spcBef>
        <a:spcPct val="0"/>
      </a:spcBef>
      <a:spcAft>
        <a:spcPct val="0"/>
      </a:spcAft>
      <a:defRPr sz="2800" b="1" kern="1200">
        <a:solidFill>
          <a:schemeClr val="bg1"/>
        </a:solidFill>
        <a:latin typeface="Times New Roman" pitchFamily="18" charset="0"/>
        <a:ea typeface="+mn-ea"/>
        <a:cs typeface="+mn-cs"/>
      </a:defRPr>
    </a:lvl4pPr>
    <a:lvl5pPr marL="1828800" algn="l" rtl="0" eaLnBrk="0" fontAlgn="base" hangingPunct="0">
      <a:spcBef>
        <a:spcPct val="0"/>
      </a:spcBef>
      <a:spcAft>
        <a:spcPct val="0"/>
      </a:spcAft>
      <a:defRPr sz="2800" b="1" kern="1200">
        <a:solidFill>
          <a:schemeClr val="bg1"/>
        </a:solidFill>
        <a:latin typeface="Times New Roman" pitchFamily="18" charset="0"/>
        <a:ea typeface="+mn-ea"/>
        <a:cs typeface="+mn-cs"/>
      </a:defRPr>
    </a:lvl5pPr>
    <a:lvl6pPr marL="2286000" algn="l" defTabSz="914400" rtl="0" eaLnBrk="1" latinLnBrk="0" hangingPunct="1">
      <a:defRPr sz="2800" b="1" kern="1200">
        <a:solidFill>
          <a:schemeClr val="bg1"/>
        </a:solidFill>
        <a:latin typeface="Times New Roman" pitchFamily="18" charset="0"/>
        <a:ea typeface="+mn-ea"/>
        <a:cs typeface="+mn-cs"/>
      </a:defRPr>
    </a:lvl6pPr>
    <a:lvl7pPr marL="2743200" algn="l" defTabSz="914400" rtl="0" eaLnBrk="1" latinLnBrk="0" hangingPunct="1">
      <a:defRPr sz="2800" b="1" kern="1200">
        <a:solidFill>
          <a:schemeClr val="bg1"/>
        </a:solidFill>
        <a:latin typeface="Times New Roman" pitchFamily="18" charset="0"/>
        <a:ea typeface="+mn-ea"/>
        <a:cs typeface="+mn-cs"/>
      </a:defRPr>
    </a:lvl7pPr>
    <a:lvl8pPr marL="3200400" algn="l" defTabSz="914400" rtl="0" eaLnBrk="1" latinLnBrk="0" hangingPunct="1">
      <a:defRPr sz="2800" b="1" kern="1200">
        <a:solidFill>
          <a:schemeClr val="bg1"/>
        </a:solidFill>
        <a:latin typeface="Times New Roman" pitchFamily="18" charset="0"/>
        <a:ea typeface="+mn-ea"/>
        <a:cs typeface="+mn-cs"/>
      </a:defRPr>
    </a:lvl8pPr>
    <a:lvl9pPr marL="3657600" algn="l" defTabSz="914400" rtl="0" eaLnBrk="1" latinLnBrk="0" hangingPunct="1">
      <a:defRPr sz="2800" b="1"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00"/>
    <a:srgbClr val="808000"/>
    <a:srgbClr val="996600"/>
    <a:srgbClr val="FF0000"/>
    <a:srgbClr val="FF0066"/>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ferSingleView="1">
    <p:restoredLeft sz="13078" autoAdjust="0"/>
    <p:restoredTop sz="83840" autoAdjust="0"/>
  </p:normalViewPr>
  <p:slideViewPr>
    <p:cSldViewPr>
      <p:cViewPr varScale="1">
        <p:scale>
          <a:sx n="117" d="100"/>
          <a:sy n="117" d="100"/>
        </p:scale>
        <p:origin x="-1692" y="-108"/>
      </p:cViewPr>
      <p:guideLst>
        <p:guide orient="horz" pos="2784"/>
        <p:guide pos="33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58" d="100"/>
          <a:sy n="58" d="100"/>
        </p:scale>
        <p:origin x="-1764"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37888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37888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37888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E49CB66-3EC7-4051-917C-E5D8AD089E39}" type="slidenum">
              <a:rPr lang="en-GB"/>
              <a:pPr>
                <a:defRPr/>
              </a:pPr>
              <a:t>‹#›</a:t>
            </a:fld>
            <a:endParaRPr lang="en-GB"/>
          </a:p>
        </p:txBody>
      </p:sp>
    </p:spTree>
    <p:extLst>
      <p:ext uri="{BB962C8B-B14F-4D97-AF65-F5344CB8AC3E}">
        <p14:creationId xmlns:p14="http://schemas.microsoft.com/office/powerpoint/2010/main" val="2863183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1413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358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413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413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1413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BF9049-49AA-49A7-BB9D-DAAF5B890ED5}" type="slidenum">
              <a:rPr lang="en-GB"/>
              <a:pPr>
                <a:defRPr/>
              </a:pPr>
              <a:t>‹#›</a:t>
            </a:fld>
            <a:endParaRPr lang="en-GB"/>
          </a:p>
        </p:txBody>
      </p:sp>
    </p:spTree>
    <p:extLst>
      <p:ext uri="{BB962C8B-B14F-4D97-AF65-F5344CB8AC3E}">
        <p14:creationId xmlns:p14="http://schemas.microsoft.com/office/powerpoint/2010/main" val="28947568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E124B30F-3103-4926-97D8-982E345306A4}" type="slidenum">
              <a:rPr lang="en-GB" smtClean="0"/>
              <a:pPr/>
              <a:t>1</a:t>
            </a:fld>
            <a:endParaRPr lang="en-GB"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r>
              <a:rPr lang="en-GB" smtClean="0"/>
              <a:t>PAP specifically </a:t>
            </a: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6929ABE-6060-4901-B981-118EF0AC712E}" type="slidenum">
              <a:rPr lang="en-GB"/>
              <a:pPr/>
              <a:t>3</a:t>
            </a:fld>
            <a:endParaRPr lang="en-GB"/>
          </a:p>
        </p:txBody>
      </p:sp>
      <p:sp>
        <p:nvSpPr>
          <p:cNvPr id="2863106" name="Slide Image Placeholder 1"/>
          <p:cNvSpPr>
            <a:spLocks noGrp="1" noRot="1" noChangeAspect="1" noTextEdit="1"/>
          </p:cNvSpPr>
          <p:nvPr>
            <p:ph type="sldImg"/>
          </p:nvPr>
        </p:nvSpPr>
        <p:spPr>
          <a:xfrm>
            <a:off x="1144588" y="685800"/>
            <a:ext cx="4570412" cy="3427413"/>
          </a:xfrm>
          <a:ln/>
        </p:spPr>
      </p:sp>
      <p:sp>
        <p:nvSpPr>
          <p:cNvPr id="2863107" name="Notes Placeholder 2"/>
          <p:cNvSpPr>
            <a:spLocks noGrp="1"/>
          </p:cNvSpPr>
          <p:nvPr>
            <p:ph type="body" idx="1"/>
          </p:nvPr>
        </p:nvSpPr>
        <p:spPr>
          <a:xfrm>
            <a:off x="685800" y="4343400"/>
            <a:ext cx="5486400" cy="4114800"/>
          </a:xfrm>
        </p:spPr>
        <p:txBody>
          <a:bodyPr lIns="86468" tIns="43233" rIns="86468" bIns="43233"/>
          <a:lstStyle/>
          <a:p>
            <a:endParaRPr lang="en-GB"/>
          </a:p>
        </p:txBody>
      </p:sp>
      <p:sp>
        <p:nvSpPr>
          <p:cNvPr id="2863108" name="Slide Number Placeholder 3"/>
          <p:cNvSpPr txBox="1">
            <a:spLocks noGrp="1"/>
          </p:cNvSpPr>
          <p:nvPr/>
        </p:nvSpPr>
        <p:spPr bwMode="auto">
          <a:xfrm>
            <a:off x="3884613" y="8683625"/>
            <a:ext cx="2971800" cy="458788"/>
          </a:xfrm>
          <a:prstGeom prst="rect">
            <a:avLst/>
          </a:prstGeom>
          <a:noFill/>
          <a:ln w="9525">
            <a:noFill/>
            <a:miter lim="800000"/>
            <a:headEnd/>
            <a:tailEnd/>
          </a:ln>
        </p:spPr>
        <p:txBody>
          <a:bodyPr lIns="86468" tIns="43233" rIns="86468" bIns="43233" anchor="b"/>
          <a:lstStyle/>
          <a:p>
            <a:pPr algn="r" defTabSz="865188" eaLnBrk="1" hangingPunct="1"/>
            <a:fld id="{44DD7515-121B-486C-ABB1-B35E0D49C03E}" type="slidenum">
              <a:rPr lang="it-IT" sz="1100" b="0">
                <a:solidFill>
                  <a:schemeClr val="tx1"/>
                </a:solidFill>
                <a:latin typeface="Arial" pitchFamily="34" charset="0"/>
              </a:rPr>
              <a:pPr algn="r" defTabSz="865188" eaLnBrk="1" hangingPunct="1"/>
              <a:t>3</a:t>
            </a:fld>
            <a:endParaRPr lang="it-IT" sz="1100" b="0">
              <a:solidFill>
                <a:schemeClr val="tx1"/>
              </a:solidFill>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F7181E0D-F813-47EF-9458-39231CE75B19}" type="slidenum">
              <a:rPr lang="en-US" smtClean="0"/>
              <a:pPr/>
              <a:t>13</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r>
              <a:rPr lang="en-GB" smtClean="0"/>
              <a:t>Ocean observatories act as platforms for a wide range of multidisciplinary science for collecting high frequency data sets on climatically and ecologically relevant variables</a:t>
            </a:r>
          </a:p>
          <a:p>
            <a:r>
              <a:rPr lang="en-US" smtClean="0">
                <a:solidFill>
                  <a:schemeClr val="accent2"/>
                </a:solidFill>
              </a:rPr>
              <a:t>Simultaneous measurements of many variables</a:t>
            </a:r>
            <a:r>
              <a:rPr lang="en-US" smtClean="0"/>
              <a:t> is essential to unravel linkage and forcing between parameters.</a:t>
            </a:r>
          </a:p>
          <a:p>
            <a:r>
              <a:rPr lang="en-US" smtClean="0"/>
              <a:t>Seafloor and mesopelagic processes are often intimately linked (and in many cases largely driven) by biogeochemical and physical processes in the surface waters and euphotic zone. Ocean observation in the water column has historically developed separately from seafloor observation. In addition, there are many key science questions driven by societal needs that require a multi- and inter-disciplinary approach linking infrastructure from the surface through the water column to the seafloor and sub-seafloor. </a:t>
            </a:r>
            <a:endParaRPr lang="en-GB" smtClean="0"/>
          </a:p>
          <a:p>
            <a:r>
              <a:rPr lang="en-US" b="1" smtClean="0"/>
              <a:t>Identify and extend the core parameters producing data on </a:t>
            </a:r>
          </a:p>
          <a:p>
            <a:r>
              <a:rPr lang="en-US" b="1" smtClean="0"/>
              <a:t>global ocean time-series indicators e.g.</a:t>
            </a:r>
          </a:p>
          <a:p>
            <a:r>
              <a:rPr lang="en-US" smtClean="0"/>
              <a:t>   -  pH </a:t>
            </a:r>
          </a:p>
          <a:p>
            <a:r>
              <a:rPr lang="en-US" smtClean="0"/>
              <a:t>   -  assembled heat and freshwater content timeseries </a:t>
            </a:r>
            <a:br>
              <a:rPr lang="en-US" smtClean="0"/>
            </a:br>
            <a:r>
              <a:rPr lang="en-US" smtClean="0"/>
              <a:t>   -  eddy energy timeseries</a:t>
            </a:r>
          </a:p>
          <a:p>
            <a:endParaRPr lang="en-US" smtClean="0"/>
          </a:p>
          <a:p>
            <a:r>
              <a:rPr lang="en-US" b="1" smtClean="0"/>
              <a:t>Products will be developed and provided to a variety of users e.g.</a:t>
            </a:r>
          </a:p>
          <a:p>
            <a:r>
              <a:rPr lang="en-US" b="1" smtClean="0"/>
              <a:t>   -  </a:t>
            </a:r>
            <a:r>
              <a:rPr lang="en-US" smtClean="0"/>
              <a:t>air-sea flux data for model validation</a:t>
            </a:r>
            <a:br>
              <a:rPr lang="en-US" smtClean="0"/>
            </a:br>
            <a:r>
              <a:rPr lang="en-US" smtClean="0"/>
              <a:t>   -  15m currents for validation of drifter and satellite current products</a:t>
            </a:r>
            <a:br>
              <a:rPr lang="en-US" smtClean="0"/>
            </a:br>
            <a:r>
              <a:rPr lang="en-US" smtClean="0"/>
              <a:t>   -  sea surface salinities for remote sensing validation</a:t>
            </a:r>
            <a:br>
              <a:rPr lang="en-US" smtClean="0"/>
            </a:br>
            <a:r>
              <a:rPr lang="en-US" smtClean="0"/>
              <a:t>   -  wave data (surface moorings) for wave products/validation</a:t>
            </a:r>
            <a:br>
              <a:rPr lang="en-US" smtClean="0"/>
            </a:br>
            <a:r>
              <a:rPr lang="en-US" smtClean="0"/>
              <a:t>   -  column integrated chlorophyll estimates (remote sensing/model   </a:t>
            </a:r>
          </a:p>
          <a:p>
            <a:r>
              <a:rPr lang="en-US" smtClean="0"/>
              <a:t>       validation)</a:t>
            </a:r>
          </a:p>
          <a:p>
            <a:endParaRPr lang="en-GB" smtClean="0"/>
          </a:p>
          <a:p>
            <a:endParaRPr lang="en-GB" smtClean="0"/>
          </a:p>
          <a:p>
            <a:r>
              <a:rPr lang="en-GB" smtClean="0"/>
              <a:t>This figure shows a typical </a:t>
            </a:r>
            <a:r>
              <a:rPr lang="en-US" smtClean="0"/>
              <a:t>Moored observatory with a surface buoy. Along the mooring line, a wide range of physical, chemical and biological sensors are attached to measure variables at specific depths. Variables measured include T,S, nutrients, Chl-a, CO2, particle flux using sediment traps and currents. Many of these data are transmitted in real-time. This is achieved via the surface buoy which acts as a communications node with a satellite to transmit the data back to land. This mooring line is weighted to the seafloor and in some cases is connected to instrument packages on the seafloor for benthic research. This includes a similar package of sensors listed above for BBL measurements but also can include camera systems and landers for benthic experimentation. </a:t>
            </a:r>
          </a:p>
          <a:p>
            <a:endParaRPr lang="en-US" smtClean="0"/>
          </a:p>
          <a:p>
            <a:endParaRPr lang="en-US" smtClean="0"/>
          </a:p>
          <a:p>
            <a:r>
              <a:rPr lang="en-US" smtClean="0"/>
              <a:t>The system can also be sent a command at any time via satellite to collect samples or send back temperature data. This interactivity will allow us to take samples quickly and at critical times, for example in response to any seismic or volcanic activity, long before any ship could get to the site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r>
              <a:rPr lang="en-US" smtClean="0"/>
              <a:t>Very few sufficiently long biological time series exist</a:t>
            </a:r>
          </a:p>
          <a:p>
            <a:r>
              <a:rPr lang="en-US" smtClean="0"/>
              <a:t>to assess interannual- to decadal-scale variability in the</a:t>
            </a:r>
          </a:p>
          <a:p>
            <a:r>
              <a:rPr lang="en-US" smtClean="0"/>
              <a:t>phytoplankton bloom. The exception is the Continuous</a:t>
            </a:r>
          </a:p>
          <a:p>
            <a:r>
              <a:rPr lang="en-US" smtClean="0"/>
              <a:t>Plankton Recorder (CPR) program, which consists of a</a:t>
            </a:r>
          </a:p>
          <a:p>
            <a:r>
              <a:rPr lang="en-US" smtClean="0"/>
              <a:t>qualitative index of phytoplankton color that indicates</a:t>
            </a:r>
          </a:p>
          <a:p>
            <a:r>
              <a:rPr lang="fr-FR" smtClean="0"/>
              <a:t>relative changes in phytoplankton production [Reid et al.,</a:t>
            </a:r>
          </a:p>
          <a:p>
            <a:r>
              <a:rPr lang="en-US" smtClean="0"/>
              <a:t>1998]. Consistent phytoplankton data are available from</a:t>
            </a:r>
          </a:p>
          <a:p>
            <a:r>
              <a:rPr lang="en-US" smtClean="0"/>
              <a:t>1948 onward, and currently the survey consists of monthly</a:t>
            </a:r>
          </a:p>
          <a:p>
            <a:endParaRPr lang="en-US" smtClean="0"/>
          </a:p>
        </p:txBody>
      </p:sp>
      <p:sp>
        <p:nvSpPr>
          <p:cNvPr id="60420" name="Slide Number Placeholder 3"/>
          <p:cNvSpPr>
            <a:spLocks noGrp="1"/>
          </p:cNvSpPr>
          <p:nvPr>
            <p:ph type="sldNum" sz="quarter" idx="5"/>
          </p:nvPr>
        </p:nvSpPr>
        <p:spPr>
          <a:noFill/>
        </p:spPr>
        <p:txBody>
          <a:bodyPr/>
          <a:lstStyle/>
          <a:p>
            <a:fld id="{89C6CF6D-233F-45EB-95B1-30740E514AE3}" type="slidenum">
              <a:rPr lang="en-GB" smtClean="0"/>
              <a:pPr/>
              <a:t>17</a:t>
            </a:fld>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B95E5FCE-30EE-4199-A1AE-49DB2BD1A571}" type="slidenum">
              <a:rPr lang="en-US" smtClean="0"/>
              <a:pPr/>
              <a:t>28</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algn="just">
              <a:spcBef>
                <a:spcPct val="0"/>
              </a:spcBef>
            </a:pPr>
            <a:r>
              <a:rPr lang="en-US" smtClean="0"/>
              <a:t>Persistent undersaturation of surface waters throughout the year which gives rise to a perennial CO2 sink.</a:t>
            </a:r>
          </a:p>
          <a:p>
            <a:pPr algn="just">
              <a:spcBef>
                <a:spcPct val="0"/>
              </a:spcBef>
            </a:pPr>
            <a:r>
              <a:rPr lang="en-US" smtClean="0"/>
              <a:t>Regional trait: This continuous undersatuaration is characteristic of the entire subpolar North atlantic resulting from the general cooling of surface waters during their passage from low to high latitudes.</a:t>
            </a:r>
          </a:p>
          <a:p>
            <a:pPr algn="just">
              <a:spcBef>
                <a:spcPct val="0"/>
              </a:spcBef>
            </a:pPr>
            <a:endParaRPr lang="en-GB" smtClean="0">
              <a:latin typeface="Comic Sans MS" pitchFamily="66" charset="0"/>
            </a:endParaRPr>
          </a:p>
          <a:p>
            <a:pPr algn="just">
              <a:spcBef>
                <a:spcPct val="0"/>
              </a:spcBef>
            </a:pPr>
            <a:r>
              <a:rPr lang="en-GB" smtClean="0">
                <a:latin typeface="Comic Sans MS" pitchFamily="66" charset="0"/>
              </a:rPr>
              <a:t>Over an annual cycle </a:t>
            </a:r>
            <a:r>
              <a:rPr lang="en-GB" b="1" smtClean="0">
                <a:latin typeface="Comic Sans MS" pitchFamily="66" charset="0"/>
              </a:rPr>
              <a:t>winter nitrate</a:t>
            </a:r>
            <a:r>
              <a:rPr lang="en-GB" smtClean="0">
                <a:latin typeface="Comic Sans MS" pitchFamily="66" charset="0"/>
              </a:rPr>
              <a:t> drives the biological pump of fixed carbon from the surface to depth. </a:t>
            </a:r>
            <a:endParaRPr lang="en-US" smtClean="0">
              <a:latin typeface="Comic Sans MS" pitchFamily="66" charset="0"/>
            </a:endParaRPr>
          </a:p>
          <a:p>
            <a:pPr algn="just">
              <a:spcBef>
                <a:spcPct val="0"/>
              </a:spcBef>
            </a:pPr>
            <a:endParaRPr lang="en-GB" smtClean="0"/>
          </a:p>
          <a:p>
            <a:pPr algn="just">
              <a:spcBef>
                <a:spcPct val="0"/>
              </a:spcBef>
            </a:pPr>
            <a:endParaRPr lang="en-US" smtClean="0"/>
          </a:p>
          <a:p>
            <a:pPr algn="just">
              <a:spcBef>
                <a:spcPct val="0"/>
              </a:spcBef>
            </a:pPr>
            <a:endParaRPr lang="en-US" smtClean="0"/>
          </a:p>
          <a:p>
            <a:pPr algn="just">
              <a:spcBef>
                <a:spcPct val="0"/>
              </a:spcBef>
            </a:pPr>
            <a:r>
              <a:rPr lang="en-US" smtClean="0"/>
              <a:t>We need to monitor how changes to the oceans such as increasing ocean acidification will affect the functioning of our marine ecosystem, productivity etc which may lead to less CO2 being absorbed into the oceans. </a:t>
            </a:r>
          </a:p>
          <a:p>
            <a:pPr algn="just">
              <a:spcBef>
                <a:spcPct val="0"/>
              </a:spcBef>
            </a:pPr>
            <a:endParaRPr lang="en-GB" smtClean="0">
              <a:solidFill>
                <a:schemeClr val="bg1"/>
              </a:solidFill>
            </a:endParaRPr>
          </a:p>
          <a:p>
            <a:pPr algn="just">
              <a:spcBef>
                <a:spcPct val="0"/>
              </a:spcBef>
            </a:pPr>
            <a:endParaRPr lang="en-GB" smtClean="0">
              <a:solidFill>
                <a:schemeClr val="bg1"/>
              </a:solidFill>
            </a:endParaRPr>
          </a:p>
          <a:p>
            <a:r>
              <a:rPr lang="en-GB" smtClean="0"/>
              <a:t>Reasons why this study is so important scientifically to study lon-term and at high resolution. A persistent feature of the North Atlantic is </a:t>
            </a:r>
            <a:r>
              <a:rPr lang="en-US" smtClean="0"/>
              <a:t>under-saturation of surface waters throughout the year which gives rise to a perennial CO2 sink. This makes this region of high global importance in the global carbon cycle. This continuous under-satuaration is characteristic of the entire subpolar North Atlantic resulting from the general cooling of surface waters during their passage from low to high latitudes. However, there is evidence for a trend of less CO2 being absorbed into the oceans (for the period 2003 to 2004) </a:t>
            </a:r>
            <a:r>
              <a:rPr lang="en-GB" smtClean="0"/>
              <a:t>(Körtzinger et al. 2008). This shows that we </a:t>
            </a:r>
            <a:r>
              <a:rPr lang="en-US" smtClean="0"/>
              <a:t>need to monitor how changes to the oceans such as increasing ocean acidification will affect the functioning of our marine ecosystem, productivity etc which may lead to even less CO2 being absorbed into the oceans. </a:t>
            </a:r>
          </a:p>
          <a:p>
            <a:pPr algn="just">
              <a:spcBef>
                <a:spcPts val="563"/>
              </a:spcBef>
              <a:spcAft>
                <a:spcPts val="563"/>
              </a:spcAft>
            </a:pPr>
            <a:endParaRPr lang="en-GB" smtClean="0"/>
          </a:p>
          <a:p>
            <a:pPr algn="just">
              <a:spcBef>
                <a:spcPct val="0"/>
              </a:spcBef>
            </a:pPr>
            <a:r>
              <a:rPr lang="en-US" smtClean="0"/>
              <a:t>Regional trait: This continuous under-satuaration is characteristic of the entire subpolar North Atlantic resulting from the general cooling of surface waters during their passage from low to high latitudes and therefore data from the Porcupine Abyssal Plain Observatory can be used as a model for pCO2 processes occurring across the entire subpolar North Atlantic (this region). </a:t>
            </a:r>
          </a:p>
          <a:p>
            <a:r>
              <a:rPr lang="en-GB" smtClean="0"/>
              <a:t>Reasons why this study is so important scientifically to study lon-term and at high resolution. A persistent feature of the North Atlantic is </a:t>
            </a:r>
            <a:r>
              <a:rPr lang="en-US" smtClean="0"/>
              <a:t>under-saturation of surface waters throughout the year which gives rise to a perennial CO2 sink. This makes this region of high global importance in the global carbon cycle. This continuous under-satuaration is characteristic of the entire subpolar North Atlantic resulting from the general cooling of surface waters during their passage from low to high latitudes. However, there is evidence for a trend of less CO2 being absorbed into the oceans (for the period 2003 to 2004) </a:t>
            </a:r>
            <a:r>
              <a:rPr lang="en-GB" smtClean="0"/>
              <a:t>(Körtzinger et al. 2008). This shows that we </a:t>
            </a:r>
            <a:r>
              <a:rPr lang="en-US" smtClean="0"/>
              <a:t>need to monitor how changes to the oceans such as increasing ocean acidification will affect the functioning of our marine ecosystem, productivity etc which may lead to even less CO2 being absorbed into the oceans. </a:t>
            </a:r>
          </a:p>
          <a:p>
            <a:pPr algn="just">
              <a:spcBef>
                <a:spcPts val="563"/>
              </a:spcBef>
              <a:spcAft>
                <a:spcPts val="563"/>
              </a:spcAft>
            </a:pPr>
            <a:endParaRPr lang="en-GB" smtClean="0"/>
          </a:p>
          <a:p>
            <a:pPr algn="just">
              <a:spcBef>
                <a:spcPct val="0"/>
              </a:spcBef>
            </a:pPr>
            <a:r>
              <a:rPr lang="en-US" smtClean="0"/>
              <a:t>Regional trait: This continuous under-satuaration is characteristic of the entire subpolar North Atlantic resulting from the general cooling of surface waters during their passage from low to high latitudes and therefore data from the Porcupine Abyssal Plain Observatory can be used as a model for pCO2 processes occurring across the entire subpolar North Atlantic (this region). </a:t>
            </a:r>
          </a:p>
          <a:p>
            <a:pPr algn="just">
              <a:spcBef>
                <a:spcPts val="563"/>
              </a:spcBef>
              <a:spcAft>
                <a:spcPts val="563"/>
              </a:spcAft>
            </a:pPr>
            <a:endParaRPr lang="en-US" smtClean="0"/>
          </a:p>
          <a:p>
            <a:pPr algn="just">
              <a:spcBef>
                <a:spcPts val="563"/>
              </a:spcBef>
              <a:spcAft>
                <a:spcPts val="563"/>
              </a:spcAft>
            </a:pPr>
            <a:endParaRPr lang="en-US" smtClean="0"/>
          </a:p>
          <a:p>
            <a:pPr algn="just">
              <a:spcBef>
                <a:spcPts val="563"/>
              </a:spcBef>
              <a:spcAft>
                <a:spcPts val="563"/>
              </a:spcAft>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Monthly mean. Decrease in CO2 (RED) following bloom and as temperature increases. Inverse</a:t>
            </a:r>
            <a:r>
              <a:rPr lang="en-GB" altLang="en-US" baseline="0" dirty="0" smtClean="0"/>
              <a:t> T &amp; CO2 relationship. </a:t>
            </a:r>
            <a:r>
              <a:rPr lang="en-GB" altLang="en-US" dirty="0" smtClean="0"/>
              <a:t>Flux calculated using </a:t>
            </a:r>
            <a:r>
              <a:rPr lang="en-GB" altLang="en-US" b="1" dirty="0" smtClean="0"/>
              <a:t>in situ CO2 &amp; temperature -  in situ wind speed </a:t>
            </a:r>
            <a:r>
              <a:rPr lang="en-GB" altLang="en-US" dirty="0" smtClean="0"/>
              <a:t>&amp; atmospheric CO2 from Mace Head. Nightingale k</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FF28E43-A090-466C-BBA2-FFE71DBEAAC0}" type="slidenum">
              <a:rPr lang="en-GB" altLang="en-US"/>
              <a:pPr eaLnBrk="1" hangingPunct="1"/>
              <a:t>31</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Plassholder for lysbilde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0"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nb-NO" altLang="en-US" smtClean="0"/>
              <a:t>Method: The average monthly drawdowns of inorganic carbon and nitrogen were used to quantify the net community production (NCP) and new production. </a:t>
            </a:r>
          </a:p>
          <a:p>
            <a:pPr>
              <a:spcBef>
                <a:spcPct val="0"/>
              </a:spcBef>
            </a:pPr>
            <a:endParaRPr lang="nb-NO" altLang="en-US" smtClean="0"/>
          </a:p>
        </p:txBody>
      </p:sp>
      <p:sp>
        <p:nvSpPr>
          <p:cNvPr id="7171"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DDA782A7-32AA-439A-81EF-9A10B58EA76C}" type="slidenum">
              <a:rPr lang="nb-NO" altLang="en-US"/>
              <a:pPr/>
              <a:t>36</a:t>
            </a:fld>
            <a:endParaRPr lang="nb-NO"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a:noFill/>
          <a:ln/>
        </p:spPr>
        <p:txBody>
          <a:bodyPr/>
          <a:lstStyle/>
          <a:p>
            <a:pPr>
              <a:spcBef>
                <a:spcPct val="0"/>
              </a:spcBef>
            </a:pPr>
            <a:r>
              <a:rPr lang="en-GB" smtClean="0"/>
              <a:t>We found that the uptake of CO2 from the atmosphere changes over time. The x-axis are years from 2002 to 2007 and the y-axis is the Atlantic</a:t>
            </a:r>
            <a:r>
              <a:rPr lang="en-GB" altLang="en-US" smtClean="0"/>
              <a:t>’</a:t>
            </a:r>
            <a:r>
              <a:rPr lang="en-GB" smtClean="0"/>
              <a:t>s uptake, with the bars extending downwards meaning the uptake.</a:t>
            </a:r>
          </a:p>
          <a:p>
            <a:pPr>
              <a:spcBef>
                <a:spcPct val="0"/>
              </a:spcBef>
            </a:pPr>
            <a:r>
              <a:rPr lang="en-GB" smtClean="0"/>
              <a:t>AND THIS IS EXACTLY WHY WE NEED TO MONITOR CARBON IN THE OCEANS TO UNDERSTAND HOW THIS DEVELOPS IN THE FUTURE, AND TO STUDY WHAT IS CAUSING THIS.</a:t>
            </a:r>
          </a:p>
        </p:txBody>
      </p:sp>
      <p:sp>
        <p:nvSpPr>
          <p:cNvPr id="14340" name="Slide Number Placeholder 3"/>
          <p:cNvSpPr>
            <a:spLocks noGrp="1"/>
          </p:cNvSpPr>
          <p:nvPr>
            <p:ph type="sldNum" sz="quarter" idx="5"/>
          </p:nvPr>
        </p:nvSpPr>
        <p:spPr>
          <a:noFill/>
        </p:spPr>
        <p:txBody>
          <a:bodyPr/>
          <a:lstStyle/>
          <a:p>
            <a:fld id="{CC3AA77E-953C-4FDE-9F56-5E85F401624F}" type="slidenum">
              <a:rPr lang="en-GB" smtClean="0">
                <a:ea typeface="MS PGothic" pitchFamily="34" charset="-128"/>
              </a:rPr>
              <a:pPr/>
              <a:t>40</a:t>
            </a:fld>
            <a:endParaRPr lang="en-GB" smtClean="0">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46ECC9-8557-4575-B0ED-B1181763E64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9F399F-793F-46D8-AF64-F99C9F0EF81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5C3AA3-4676-4505-AE79-6199E3A92ED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3"/>
          <p:cNvSpPr>
            <a:spLocks noGrp="1"/>
          </p:cNvSpPr>
          <p:nvPr>
            <p:ph type="dt" sz="half" idx="10"/>
          </p:nvPr>
        </p:nvSpPr>
        <p:spPr/>
        <p:txBody>
          <a:bodyPr/>
          <a:lstStyle>
            <a:lvl1pPr>
              <a:defRPr/>
            </a:lvl1pPr>
          </a:lstStyle>
          <a:p>
            <a:pPr>
              <a:defRPr/>
            </a:pPr>
            <a:fld id="{2FDCC01F-442F-4563-B2C2-B22C0EAA658D}" type="datetimeFigureOut">
              <a:rPr lang="en-GB"/>
              <a:pPr>
                <a:defRPr/>
              </a:pPr>
              <a:t>25/04/2016</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AB8BED66-6061-4CF6-A5C9-27BC530624CC}"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094E7C-9A41-459A-B206-A8B24C95BD8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617B6F-7D8A-4098-9D46-E1908CE8EC2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9B5E5C-3D23-4993-B07E-3566F37CC50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6F5D3E5-867C-4542-AA46-BAFF09EE5E5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ED9C273-2178-4E80-8238-77A0C04C5FC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FF1CAE3-EEDE-4679-93B7-BFD90D9D062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4C74B3-0CFD-47D3-BA1F-AC7D97B38A1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97A59C-6721-4CD3-AAB1-696CC2CD231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0"/>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99401E5A-01C0-4328-AAB7-C99263E185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8.wmf"/></Relationships>
</file>

<file path=ppt/slides/_rels/slide2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ideo" Target="file:///C:\Work\CHART\PAP\Seabeam%20movie%20of%20PAP.m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2" descr="pap_logo_portrait_NEW_4_prin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7897" y="2060848"/>
            <a:ext cx="3314263" cy="3816424"/>
          </a:xfrm>
          <a:prstGeom prst="rect">
            <a:avLst/>
          </a:prstGeom>
          <a:noFill/>
          <a:ln w="9525">
            <a:noFill/>
            <a:miter lim="800000"/>
            <a:headEnd/>
            <a:tailEnd/>
          </a:ln>
        </p:spPr>
      </p:pic>
      <p:sp>
        <p:nvSpPr>
          <p:cNvPr id="4099" name="Text Box 2"/>
          <p:cNvSpPr txBox="1">
            <a:spLocks noChangeArrowheads="1"/>
          </p:cNvSpPr>
          <p:nvPr/>
        </p:nvSpPr>
        <p:spPr bwMode="auto">
          <a:xfrm>
            <a:off x="0" y="188913"/>
            <a:ext cx="8675688" cy="1569660"/>
          </a:xfrm>
          <a:prstGeom prst="rect">
            <a:avLst/>
          </a:prstGeom>
          <a:noFill/>
          <a:ln w="9525">
            <a:noFill/>
            <a:miter lim="800000"/>
            <a:headEnd/>
            <a:tailEnd/>
          </a:ln>
        </p:spPr>
        <p:txBody>
          <a:bodyPr>
            <a:spAutoFit/>
          </a:bodyPr>
          <a:lstStyle/>
          <a:p>
            <a:pPr algn="ctr">
              <a:spcBef>
                <a:spcPct val="50000"/>
              </a:spcBef>
            </a:pPr>
            <a:r>
              <a:rPr lang="en-GB" sz="3200" dirty="0" smtClean="0">
                <a:solidFill>
                  <a:schemeClr val="tx1"/>
                </a:solidFill>
                <a:latin typeface="Comic Sans MS" pitchFamily="66" charset="0"/>
              </a:rPr>
              <a:t>The </a:t>
            </a:r>
            <a:br>
              <a:rPr lang="en-GB" sz="3200" dirty="0" smtClean="0">
                <a:solidFill>
                  <a:schemeClr val="tx1"/>
                </a:solidFill>
                <a:latin typeface="Comic Sans MS" pitchFamily="66" charset="0"/>
              </a:rPr>
            </a:br>
            <a:r>
              <a:rPr lang="en-GB" sz="3200" dirty="0" smtClean="0">
                <a:solidFill>
                  <a:schemeClr val="tx1"/>
                </a:solidFill>
                <a:latin typeface="Comic Sans MS" pitchFamily="66" charset="0"/>
              </a:rPr>
              <a:t>Porcupine </a:t>
            </a:r>
            <a:r>
              <a:rPr lang="en-GB" sz="3200" dirty="0">
                <a:solidFill>
                  <a:schemeClr val="tx1"/>
                </a:solidFill>
                <a:latin typeface="Comic Sans MS" pitchFamily="66" charset="0"/>
              </a:rPr>
              <a:t>Abyssal Plain </a:t>
            </a:r>
            <a:r>
              <a:rPr lang="en-GB" sz="3200" dirty="0" smtClean="0">
                <a:solidFill>
                  <a:schemeClr val="tx1"/>
                </a:solidFill>
                <a:latin typeface="Comic Sans MS" pitchFamily="66" charset="0"/>
              </a:rPr>
              <a:t/>
            </a:r>
            <a:br>
              <a:rPr lang="en-GB" sz="3200" dirty="0" smtClean="0">
                <a:solidFill>
                  <a:schemeClr val="tx1"/>
                </a:solidFill>
                <a:latin typeface="Comic Sans MS" pitchFamily="66" charset="0"/>
              </a:rPr>
            </a:br>
            <a:r>
              <a:rPr lang="en-GB" sz="3200" dirty="0" smtClean="0">
                <a:solidFill>
                  <a:schemeClr val="tx1"/>
                </a:solidFill>
                <a:latin typeface="Comic Sans MS" pitchFamily="66" charset="0"/>
              </a:rPr>
              <a:t>sustained observatory</a:t>
            </a:r>
            <a:endParaRPr lang="en-GB" sz="3200" dirty="0">
              <a:solidFill>
                <a:schemeClr val="tx1"/>
              </a:solidFill>
              <a:latin typeface="Comic Sans MS" pitchFamily="66" charset="0"/>
            </a:endParaRPr>
          </a:p>
        </p:txBody>
      </p:sp>
      <p:pic>
        <p:nvPicPr>
          <p:cNvPr id="4" name="Picture 101" descr="0040-FixO3-Logo-V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5129" y="6238068"/>
            <a:ext cx="928688" cy="51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3274" y="6238068"/>
            <a:ext cx="563022" cy="56302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0704" y="6288917"/>
            <a:ext cx="1875427" cy="414998"/>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6189" y="6272236"/>
            <a:ext cx="642143" cy="44836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10</a:t>
            </a:fld>
            <a:endParaRPr lang="en-US" dirty="0" smtClean="0"/>
          </a:p>
        </p:txBody>
      </p:sp>
      <p:pic>
        <p:nvPicPr>
          <p:cNvPr id="5" name="Picture 4" descr="P1040389.JPG"/>
          <p:cNvPicPr>
            <a:picLocks noChangeAspect="1"/>
          </p:cNvPicPr>
          <p:nvPr/>
        </p:nvPicPr>
        <p:blipFill>
          <a:blip r:embed="rId2" cstate="screen"/>
          <a:stretch>
            <a:fillRect/>
          </a:stretch>
        </p:blipFill>
        <p:spPr>
          <a:xfrm>
            <a:off x="1331640" y="332656"/>
            <a:ext cx="6720746" cy="5040560"/>
          </a:xfrm>
          <a:prstGeom prst="rect">
            <a:avLst/>
          </a:prstGeom>
        </p:spPr>
      </p:pic>
      <p:sp>
        <p:nvSpPr>
          <p:cNvPr id="3" name="TextBox 2"/>
          <p:cNvSpPr txBox="1"/>
          <p:nvPr/>
        </p:nvSpPr>
        <p:spPr>
          <a:xfrm>
            <a:off x="1475656" y="5589240"/>
            <a:ext cx="5904656" cy="954107"/>
          </a:xfrm>
          <a:prstGeom prst="rect">
            <a:avLst/>
          </a:prstGeom>
          <a:noFill/>
        </p:spPr>
        <p:txBody>
          <a:bodyPr wrap="square" rtlCol="0">
            <a:spAutoFit/>
          </a:bodyPr>
          <a:lstStyle/>
          <a:p>
            <a:pPr algn="ctr"/>
            <a:r>
              <a:rPr lang="en-GB" dirty="0" smtClean="0"/>
              <a:t>Preparation of ODAS met buoy for deployment at PAP</a:t>
            </a:r>
            <a:endParaRPr lang="en-GB" dirty="0"/>
          </a:p>
        </p:txBody>
      </p:sp>
    </p:spTree>
    <p:extLst>
      <p:ext uri="{BB962C8B-B14F-4D97-AF65-F5344CB8AC3E}">
        <p14:creationId xmlns:p14="http://schemas.microsoft.com/office/powerpoint/2010/main" val="2945769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11</a:t>
            </a:fld>
            <a:endParaRPr lang="en-US" dirty="0" smtClean="0"/>
          </a:p>
        </p:txBody>
      </p:sp>
      <p:pic>
        <p:nvPicPr>
          <p:cNvPr id="7" name="Picture 6" descr="P102054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512" y="144016"/>
            <a:ext cx="4731990" cy="6309320"/>
          </a:xfrm>
          <a:prstGeom prst="rect">
            <a:avLst/>
          </a:prstGeom>
        </p:spPr>
      </p:pic>
      <p:sp>
        <p:nvSpPr>
          <p:cNvPr id="3" name="TextBox 2"/>
          <p:cNvSpPr txBox="1"/>
          <p:nvPr/>
        </p:nvSpPr>
        <p:spPr>
          <a:xfrm>
            <a:off x="5004048" y="1340768"/>
            <a:ext cx="3672408" cy="3539430"/>
          </a:xfrm>
          <a:prstGeom prst="rect">
            <a:avLst/>
          </a:prstGeom>
          <a:noFill/>
        </p:spPr>
        <p:txBody>
          <a:bodyPr wrap="square" rtlCol="0">
            <a:spAutoFit/>
          </a:bodyPr>
          <a:lstStyle/>
          <a:p>
            <a:r>
              <a:rPr lang="en-GB" dirty="0" smtClean="0">
                <a:latin typeface="Comic Sans MS" panose="030F0702030302020204" pitchFamily="66" charset="0"/>
              </a:rPr>
              <a:t>Deployment of observatory at PAP</a:t>
            </a:r>
          </a:p>
          <a:p>
            <a:endParaRPr lang="en-GB" dirty="0">
              <a:latin typeface="Comic Sans MS" panose="030F0702030302020204" pitchFamily="66" charset="0"/>
            </a:endParaRPr>
          </a:p>
          <a:p>
            <a:r>
              <a:rPr lang="en-GB" dirty="0" smtClean="0">
                <a:latin typeface="Comic Sans MS" panose="030F0702030302020204" pitchFamily="66" charset="0"/>
              </a:rPr>
              <a:t>Surface met buoy and frame </a:t>
            </a:r>
            <a:r>
              <a:rPr lang="en-GB" dirty="0">
                <a:latin typeface="Comic Sans MS" panose="030F0702030302020204" pitchFamily="66" charset="0"/>
              </a:rPr>
              <a:t>with </a:t>
            </a:r>
            <a:r>
              <a:rPr lang="en-GB" dirty="0" smtClean="0">
                <a:latin typeface="Comic Sans MS" panose="030F0702030302020204" pitchFamily="66" charset="0"/>
              </a:rPr>
              <a:t>wide range of sensors to work at 30m depth.</a:t>
            </a:r>
            <a:endParaRPr lang="en-GB" dirty="0">
              <a:latin typeface="Comic Sans MS" panose="030F0702030302020204" pitchFamily="66" charset="0"/>
            </a:endParaRPr>
          </a:p>
        </p:txBody>
      </p:sp>
    </p:spTree>
    <p:extLst>
      <p:ext uri="{BB962C8B-B14F-4D97-AF65-F5344CB8AC3E}">
        <p14:creationId xmlns:p14="http://schemas.microsoft.com/office/powerpoint/2010/main" val="40991691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12</a:t>
            </a:fld>
            <a:endParaRPr lang="en-US" dirty="0" smtClean="0"/>
          </a:p>
        </p:txBody>
      </p:sp>
      <p:pic>
        <p:nvPicPr>
          <p:cNvPr id="3" name="Picture 2" descr="DSC_025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15816" y="860715"/>
            <a:ext cx="3960440" cy="2640293"/>
          </a:xfrm>
          <a:prstGeom prst="rect">
            <a:avLst/>
          </a:prstGeom>
        </p:spPr>
      </p:pic>
      <p:pic>
        <p:nvPicPr>
          <p:cNvPr id="4" name="Picture 3" descr="DSC_0333.jpg"/>
          <p:cNvPicPr>
            <a:picLocks noChangeAspect="1"/>
          </p:cNvPicPr>
          <p:nvPr/>
        </p:nvPicPr>
        <p:blipFill>
          <a:blip r:embed="rId3" cstate="screen"/>
          <a:stretch>
            <a:fillRect/>
          </a:stretch>
        </p:blipFill>
        <p:spPr>
          <a:xfrm>
            <a:off x="1827077" y="3573017"/>
            <a:ext cx="4617131" cy="3078088"/>
          </a:xfrm>
          <a:prstGeom prst="rect">
            <a:avLst/>
          </a:prstGeom>
        </p:spPr>
      </p:pic>
      <p:sp>
        <p:nvSpPr>
          <p:cNvPr id="5" name="TextBox 4"/>
          <p:cNvSpPr txBox="1"/>
          <p:nvPr/>
        </p:nvSpPr>
        <p:spPr>
          <a:xfrm>
            <a:off x="683568" y="1481403"/>
            <a:ext cx="1800200" cy="523220"/>
          </a:xfrm>
          <a:prstGeom prst="rect">
            <a:avLst/>
          </a:prstGeom>
          <a:noFill/>
        </p:spPr>
        <p:txBody>
          <a:bodyPr wrap="square" rtlCol="0">
            <a:spAutoFit/>
          </a:bodyPr>
          <a:lstStyle/>
          <a:p>
            <a:r>
              <a:rPr lang="en-GB" dirty="0" smtClean="0"/>
              <a:t>CO</a:t>
            </a:r>
            <a:r>
              <a:rPr lang="en-GB" baseline="-25000" dirty="0" smtClean="0"/>
              <a:t>2</a:t>
            </a:r>
            <a:endParaRPr lang="en-GB" baseline="-25000" dirty="0"/>
          </a:p>
        </p:txBody>
      </p:sp>
      <p:sp>
        <p:nvSpPr>
          <p:cNvPr id="6" name="TextBox 5"/>
          <p:cNvSpPr txBox="1"/>
          <p:nvPr/>
        </p:nvSpPr>
        <p:spPr>
          <a:xfrm>
            <a:off x="467544" y="4725144"/>
            <a:ext cx="1008112" cy="523220"/>
          </a:xfrm>
          <a:prstGeom prst="rect">
            <a:avLst/>
          </a:prstGeom>
          <a:noFill/>
        </p:spPr>
        <p:txBody>
          <a:bodyPr wrap="square" rtlCol="0">
            <a:spAutoFit/>
          </a:bodyPr>
          <a:lstStyle/>
          <a:p>
            <a:r>
              <a:rPr lang="en-GB" dirty="0" smtClean="0"/>
              <a:t>pH</a:t>
            </a:r>
            <a:endParaRPr lang="en-GB" dirty="0"/>
          </a:p>
        </p:txBody>
      </p:sp>
      <p:cxnSp>
        <p:nvCxnSpPr>
          <p:cNvPr id="8" name="Straight Arrow Connector 7"/>
          <p:cNvCxnSpPr/>
          <p:nvPr/>
        </p:nvCxnSpPr>
        <p:spPr bwMode="auto">
          <a:xfrm>
            <a:off x="1259632" y="2129475"/>
            <a:ext cx="3312368" cy="216024"/>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a:off x="611560" y="5301208"/>
            <a:ext cx="2304256" cy="72008"/>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sp>
        <p:nvSpPr>
          <p:cNvPr id="7" name="TextBox 6"/>
          <p:cNvSpPr txBox="1"/>
          <p:nvPr/>
        </p:nvSpPr>
        <p:spPr>
          <a:xfrm>
            <a:off x="467544" y="116632"/>
            <a:ext cx="8352928" cy="523220"/>
          </a:xfrm>
          <a:prstGeom prst="rect">
            <a:avLst/>
          </a:prstGeom>
          <a:noFill/>
        </p:spPr>
        <p:txBody>
          <a:bodyPr wrap="square" rtlCol="0">
            <a:spAutoFit/>
          </a:bodyPr>
          <a:lstStyle/>
          <a:p>
            <a:r>
              <a:rPr lang="en-GB" dirty="0" smtClean="0">
                <a:latin typeface="Comic Sans MS" panose="030F0702030302020204" pitchFamily="66" charset="0"/>
              </a:rPr>
              <a:t>Sensors on the hull of the surface met buoy</a:t>
            </a:r>
            <a:endParaRPr lang="en-GB" dirty="0">
              <a:latin typeface="Comic Sans MS" panose="030F0702030302020204" pitchFamily="66" charset="0"/>
            </a:endParaRPr>
          </a:p>
        </p:txBody>
      </p:sp>
    </p:spTree>
    <p:extLst>
      <p:ext uri="{BB962C8B-B14F-4D97-AF65-F5344CB8AC3E}">
        <p14:creationId xmlns:p14="http://schemas.microsoft.com/office/powerpoint/2010/main" val="55705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6"/>
          <p:cNvSpPr txBox="1">
            <a:spLocks noChangeArrowheads="1"/>
          </p:cNvSpPr>
          <p:nvPr/>
        </p:nvSpPr>
        <p:spPr bwMode="auto">
          <a:xfrm>
            <a:off x="107504" y="116632"/>
            <a:ext cx="8712968" cy="954107"/>
          </a:xfrm>
          <a:prstGeom prst="rect">
            <a:avLst/>
          </a:prstGeom>
          <a:noFill/>
          <a:ln w="9525">
            <a:noFill/>
            <a:miter lim="800000"/>
            <a:headEnd/>
            <a:tailEnd/>
          </a:ln>
        </p:spPr>
        <p:txBody>
          <a:bodyPr wrap="square">
            <a:spAutoFit/>
          </a:bodyPr>
          <a:lstStyle/>
          <a:p>
            <a:r>
              <a:rPr lang="en-GB" dirty="0">
                <a:solidFill>
                  <a:schemeClr val="tx1"/>
                </a:solidFill>
                <a:latin typeface="Arial" pitchFamily="34" charset="0"/>
              </a:rPr>
              <a:t>Multidisciplinary </a:t>
            </a:r>
            <a:r>
              <a:rPr lang="en-GB" dirty="0" smtClean="0">
                <a:solidFill>
                  <a:schemeClr val="tx1"/>
                </a:solidFill>
                <a:latin typeface="Arial" pitchFamily="34" charset="0"/>
              </a:rPr>
              <a:t>time-series. Vertical </a:t>
            </a:r>
            <a:r>
              <a:rPr lang="en-GB" dirty="0">
                <a:solidFill>
                  <a:schemeClr val="tx1"/>
                </a:solidFill>
                <a:latin typeface="Arial" pitchFamily="34" charset="0"/>
              </a:rPr>
              <a:t>coverage: </a:t>
            </a:r>
            <a:r>
              <a:rPr lang="en-GB" dirty="0" smtClean="0">
                <a:solidFill>
                  <a:schemeClr val="tx1"/>
                </a:solidFill>
                <a:latin typeface="Arial" pitchFamily="34" charset="0"/>
              </a:rPr>
              <a:t>Atmosphere to Surface Ocean </a:t>
            </a:r>
            <a:r>
              <a:rPr lang="en-GB" dirty="0">
                <a:solidFill>
                  <a:schemeClr val="tx1"/>
                </a:solidFill>
                <a:latin typeface="Arial" pitchFamily="34" charset="0"/>
              </a:rPr>
              <a:t>to </a:t>
            </a:r>
            <a:r>
              <a:rPr lang="en-GB" dirty="0" smtClean="0">
                <a:solidFill>
                  <a:schemeClr val="tx1"/>
                </a:solidFill>
                <a:latin typeface="Arial" pitchFamily="34" charset="0"/>
              </a:rPr>
              <a:t>Seafloor</a:t>
            </a:r>
            <a:endParaRPr lang="en-US" dirty="0">
              <a:solidFill>
                <a:schemeClr val="tx1"/>
              </a:solidFill>
              <a:latin typeface="Arial" pitchFamily="34" charset="0"/>
            </a:endParaRPr>
          </a:p>
        </p:txBody>
      </p:sp>
      <p:sp>
        <p:nvSpPr>
          <p:cNvPr id="24579" name="Text Box 7"/>
          <p:cNvSpPr txBox="1">
            <a:spLocks noChangeArrowheads="1"/>
          </p:cNvSpPr>
          <p:nvPr/>
        </p:nvSpPr>
        <p:spPr bwMode="auto">
          <a:xfrm>
            <a:off x="5436096" y="1037049"/>
            <a:ext cx="3570208" cy="5632311"/>
          </a:xfrm>
          <a:prstGeom prst="rect">
            <a:avLst/>
          </a:prstGeom>
          <a:noFill/>
          <a:ln w="9525">
            <a:noFill/>
            <a:miter lim="800000"/>
            <a:headEnd/>
            <a:tailEnd/>
          </a:ln>
        </p:spPr>
        <p:txBody>
          <a:bodyPr wrap="none">
            <a:spAutoFit/>
          </a:bodyPr>
          <a:lstStyle/>
          <a:p>
            <a:endParaRPr lang="en-GB" sz="2400" i="1" dirty="0">
              <a:solidFill>
                <a:srgbClr val="FFFF00"/>
              </a:solidFill>
              <a:latin typeface="Arial" pitchFamily="34" charset="0"/>
            </a:endParaRPr>
          </a:p>
          <a:p>
            <a:pPr>
              <a:buFontTx/>
              <a:buChar char="•"/>
            </a:pPr>
            <a:r>
              <a:rPr lang="en-GB" sz="2400" i="1" dirty="0">
                <a:solidFill>
                  <a:srgbClr val="FFFF00"/>
                </a:solidFill>
                <a:latin typeface="Arial" pitchFamily="34" charset="0"/>
              </a:rPr>
              <a:t> </a:t>
            </a:r>
            <a:r>
              <a:rPr lang="en-GB" sz="2400" i="1" dirty="0" smtClean="0">
                <a:solidFill>
                  <a:srgbClr val="FFFF00"/>
                </a:solidFill>
                <a:latin typeface="Arial" pitchFamily="34" charset="0"/>
              </a:rPr>
              <a:t>Meteorology</a:t>
            </a:r>
          </a:p>
          <a:p>
            <a:pPr>
              <a:buFontTx/>
              <a:buChar char="•"/>
            </a:pPr>
            <a:r>
              <a:rPr lang="en-GB" sz="2400" i="1" dirty="0" smtClean="0">
                <a:solidFill>
                  <a:srgbClr val="FFFF00"/>
                </a:solidFill>
                <a:latin typeface="Arial" pitchFamily="34" charset="0"/>
              </a:rPr>
              <a:t>Temperature</a:t>
            </a:r>
            <a:endParaRPr lang="en-GB" sz="2400" i="1" dirty="0">
              <a:solidFill>
                <a:srgbClr val="FFFF00"/>
              </a:solidFill>
              <a:latin typeface="Arial" pitchFamily="34" charset="0"/>
            </a:endParaRPr>
          </a:p>
          <a:p>
            <a:pPr>
              <a:buFontTx/>
              <a:buChar char="•"/>
            </a:pPr>
            <a:r>
              <a:rPr lang="en-GB" sz="2400" i="1" dirty="0">
                <a:solidFill>
                  <a:srgbClr val="FFFF00"/>
                </a:solidFill>
                <a:latin typeface="Arial" pitchFamily="34" charset="0"/>
              </a:rPr>
              <a:t> Salinity</a:t>
            </a:r>
          </a:p>
          <a:p>
            <a:pPr>
              <a:buFontTx/>
              <a:buChar char="•"/>
            </a:pPr>
            <a:r>
              <a:rPr lang="en-GB" sz="2400" i="1" dirty="0">
                <a:solidFill>
                  <a:srgbClr val="FFFF00"/>
                </a:solidFill>
                <a:latin typeface="Arial" pitchFamily="34" charset="0"/>
              </a:rPr>
              <a:t> Currents</a:t>
            </a:r>
          </a:p>
          <a:p>
            <a:pPr>
              <a:buFontTx/>
              <a:buChar char="•"/>
            </a:pPr>
            <a:r>
              <a:rPr lang="en-GB" sz="2400" i="1" dirty="0">
                <a:solidFill>
                  <a:srgbClr val="FFFF00"/>
                </a:solidFill>
                <a:latin typeface="Arial" pitchFamily="34" charset="0"/>
              </a:rPr>
              <a:t> </a:t>
            </a:r>
            <a:r>
              <a:rPr lang="en-GB" sz="2400" i="1" dirty="0" smtClean="0">
                <a:solidFill>
                  <a:srgbClr val="FFFF00"/>
                </a:solidFill>
                <a:latin typeface="Arial" pitchFamily="34" charset="0"/>
              </a:rPr>
              <a:t>Nutrients</a:t>
            </a:r>
          </a:p>
          <a:p>
            <a:pPr>
              <a:buFontTx/>
              <a:buChar char="•"/>
            </a:pPr>
            <a:r>
              <a:rPr lang="en-GB" sz="2400" i="1" dirty="0" smtClean="0">
                <a:solidFill>
                  <a:srgbClr val="FFFF00"/>
                </a:solidFill>
                <a:latin typeface="Arial" pitchFamily="34" charset="0"/>
              </a:rPr>
              <a:t>Water sampling</a:t>
            </a:r>
            <a:endParaRPr lang="en-GB" sz="2400" i="1" dirty="0">
              <a:solidFill>
                <a:srgbClr val="FFFF00"/>
              </a:solidFill>
              <a:latin typeface="Arial" pitchFamily="34" charset="0"/>
            </a:endParaRPr>
          </a:p>
          <a:p>
            <a:pPr>
              <a:buFontTx/>
              <a:buChar char="•"/>
            </a:pPr>
            <a:r>
              <a:rPr lang="en-GB" sz="2400" i="1" dirty="0">
                <a:solidFill>
                  <a:srgbClr val="FFFF00"/>
                </a:solidFill>
                <a:latin typeface="Arial" pitchFamily="34" charset="0"/>
              </a:rPr>
              <a:t> </a:t>
            </a:r>
            <a:r>
              <a:rPr lang="en-GB" sz="2400" i="1" dirty="0" err="1" smtClean="0">
                <a:solidFill>
                  <a:srgbClr val="FFFF00"/>
                </a:solidFill>
                <a:latin typeface="Arial" pitchFamily="34" charset="0"/>
              </a:rPr>
              <a:t>Chl</a:t>
            </a:r>
            <a:r>
              <a:rPr lang="en-GB" sz="2400" i="1" dirty="0" smtClean="0">
                <a:solidFill>
                  <a:srgbClr val="FFFF00"/>
                </a:solidFill>
                <a:latin typeface="Arial" pitchFamily="34" charset="0"/>
              </a:rPr>
              <a:t>-a</a:t>
            </a:r>
          </a:p>
          <a:p>
            <a:pPr>
              <a:buFontTx/>
              <a:buChar char="•"/>
            </a:pPr>
            <a:r>
              <a:rPr lang="en-GB" sz="2400" i="1" dirty="0" smtClean="0">
                <a:solidFill>
                  <a:srgbClr val="FFFF00"/>
                </a:solidFill>
                <a:latin typeface="Arial" pitchFamily="34" charset="0"/>
              </a:rPr>
              <a:t>Zooplankton sampling</a:t>
            </a:r>
            <a:endParaRPr lang="en-GB" sz="2400" i="1" dirty="0">
              <a:solidFill>
                <a:srgbClr val="FFFF00"/>
              </a:solidFill>
              <a:latin typeface="Arial" pitchFamily="34" charset="0"/>
            </a:endParaRPr>
          </a:p>
          <a:p>
            <a:pPr>
              <a:buFontTx/>
              <a:buChar char="•"/>
            </a:pPr>
            <a:r>
              <a:rPr lang="en-GB" sz="2400" i="1" dirty="0">
                <a:solidFill>
                  <a:srgbClr val="FFFF00"/>
                </a:solidFill>
                <a:latin typeface="Arial" pitchFamily="34" charset="0"/>
              </a:rPr>
              <a:t> CO</a:t>
            </a:r>
            <a:r>
              <a:rPr lang="en-GB" sz="2400" i="1" baseline="-25000" dirty="0">
                <a:solidFill>
                  <a:srgbClr val="FFFF00"/>
                </a:solidFill>
                <a:latin typeface="Arial" pitchFamily="34" charset="0"/>
              </a:rPr>
              <a:t>2</a:t>
            </a:r>
          </a:p>
          <a:p>
            <a:pPr>
              <a:buFontTx/>
              <a:buChar char="•"/>
            </a:pPr>
            <a:r>
              <a:rPr lang="en-GB" sz="2400" i="1" baseline="-25000" dirty="0">
                <a:solidFill>
                  <a:srgbClr val="FFFF00"/>
                </a:solidFill>
                <a:latin typeface="Arial" pitchFamily="34" charset="0"/>
              </a:rPr>
              <a:t> </a:t>
            </a:r>
            <a:r>
              <a:rPr lang="en-GB" sz="2400" i="1" dirty="0">
                <a:solidFill>
                  <a:srgbClr val="FFFF00"/>
                </a:solidFill>
                <a:latin typeface="Arial" pitchFamily="34" charset="0"/>
              </a:rPr>
              <a:t>O</a:t>
            </a:r>
            <a:r>
              <a:rPr lang="en-GB" sz="2400" i="1" baseline="-25000" dirty="0">
                <a:solidFill>
                  <a:srgbClr val="FFFF00"/>
                </a:solidFill>
                <a:latin typeface="Arial" pitchFamily="34" charset="0"/>
              </a:rPr>
              <a:t>2</a:t>
            </a:r>
          </a:p>
          <a:p>
            <a:pPr>
              <a:buFontTx/>
              <a:buChar char="•"/>
            </a:pPr>
            <a:r>
              <a:rPr lang="en-GB" sz="2400" i="1" dirty="0">
                <a:solidFill>
                  <a:srgbClr val="FFFF00"/>
                </a:solidFill>
                <a:latin typeface="Arial" pitchFamily="34" charset="0"/>
              </a:rPr>
              <a:t> Particle flux</a:t>
            </a:r>
          </a:p>
          <a:p>
            <a:pPr>
              <a:buFontTx/>
              <a:buChar char="•"/>
            </a:pPr>
            <a:r>
              <a:rPr lang="en-GB" sz="2400" i="1" dirty="0">
                <a:solidFill>
                  <a:srgbClr val="FFFF00"/>
                </a:solidFill>
                <a:latin typeface="Arial" pitchFamily="34" charset="0"/>
              </a:rPr>
              <a:t> Benthic biology </a:t>
            </a:r>
          </a:p>
          <a:p>
            <a:endParaRPr lang="en-GB" sz="2400" i="1" dirty="0">
              <a:solidFill>
                <a:srgbClr val="FFFF00"/>
              </a:solidFill>
              <a:latin typeface="Arial" pitchFamily="34" charset="0"/>
            </a:endParaRPr>
          </a:p>
          <a:p>
            <a:r>
              <a:rPr lang="en-GB" sz="2400" i="1" dirty="0">
                <a:solidFill>
                  <a:srgbClr val="FFFF00"/>
                </a:solidFill>
                <a:latin typeface="Arial" pitchFamily="34" charset="0"/>
              </a:rPr>
              <a:t>Real-Time Telemetry</a:t>
            </a:r>
            <a:endParaRPr lang="en-US" sz="2400" i="1" dirty="0">
              <a:solidFill>
                <a:srgbClr val="FFFF00"/>
              </a:solidFill>
              <a:latin typeface="Arial" pitchFamily="34" charset="0"/>
            </a:endParaRPr>
          </a:p>
        </p:txBody>
      </p:sp>
      <p:pic>
        <p:nvPicPr>
          <p:cNvPr id="5" name="Picture 4" descr="PAP1 to deploy JC071 2012"/>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520" y="1412776"/>
            <a:ext cx="3672408" cy="5328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13</a:t>
            </a:fld>
            <a:endParaRPr lang="en-US" dirty="0" smtClean="0"/>
          </a:p>
        </p:txBody>
      </p:sp>
    </p:spTree>
    <p:extLst>
      <p:ext uri="{BB962C8B-B14F-4D97-AF65-F5344CB8AC3E}">
        <p14:creationId xmlns:p14="http://schemas.microsoft.com/office/powerpoint/2010/main" val="34716658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4"/>
          <p:cNvSpPr txBox="1">
            <a:spLocks noChangeArrowheads="1"/>
          </p:cNvSpPr>
          <p:nvPr/>
        </p:nvSpPr>
        <p:spPr bwMode="auto">
          <a:xfrm>
            <a:off x="755576" y="5805264"/>
            <a:ext cx="7669212" cy="852652"/>
          </a:xfrm>
          <a:prstGeom prst="rect">
            <a:avLst/>
          </a:prstGeom>
          <a:noFill/>
          <a:ln w="9525">
            <a:noFill/>
            <a:miter lim="800000"/>
            <a:headEnd/>
            <a:tailEnd/>
          </a:ln>
        </p:spPr>
        <p:txBody>
          <a:bodyPr lIns="21446" tIns="10723" rIns="21446" bIns="10723">
            <a:spAutoFit/>
          </a:bodyPr>
          <a:lstStyle/>
          <a:p>
            <a:pPr algn="l" defTabSz="212725">
              <a:defRPr/>
            </a:pPr>
            <a:r>
              <a:rPr lang="en-GB" sz="1800" dirty="0">
                <a:solidFill>
                  <a:schemeClr val="tx1"/>
                </a:solidFill>
                <a:latin typeface="+mn-lt"/>
              </a:rPr>
              <a:t>Aug. 2011 – May 2012 </a:t>
            </a:r>
          </a:p>
          <a:p>
            <a:pPr algn="l" defTabSz="212725">
              <a:defRPr/>
            </a:pPr>
            <a:r>
              <a:rPr lang="en-GB" sz="1800" dirty="0" smtClean="0">
                <a:solidFill>
                  <a:schemeClr val="tx1"/>
                </a:solidFill>
                <a:latin typeface="+mn-lt"/>
              </a:rPr>
              <a:t>Nitrate </a:t>
            </a:r>
            <a:r>
              <a:rPr lang="en-GB" sz="1800" dirty="0">
                <a:solidFill>
                  <a:schemeClr val="tx1"/>
                </a:solidFill>
                <a:latin typeface="+mn-lt"/>
              </a:rPr>
              <a:t>&amp; pCO</a:t>
            </a:r>
            <a:r>
              <a:rPr lang="en-GB" sz="1800" baseline="-25000" dirty="0">
                <a:solidFill>
                  <a:schemeClr val="tx1"/>
                </a:solidFill>
                <a:latin typeface="+mn-lt"/>
              </a:rPr>
              <a:t>2</a:t>
            </a:r>
            <a:r>
              <a:rPr lang="en-GB" sz="1800" dirty="0">
                <a:solidFill>
                  <a:schemeClr val="tx1"/>
                </a:solidFill>
                <a:latin typeface="+mn-lt"/>
              </a:rPr>
              <a:t> increases with convective mixing in the winter months as chlorophyll-fluorescence decreases.  </a:t>
            </a:r>
            <a:endParaRPr lang="en-US" sz="1800" dirty="0">
              <a:solidFill>
                <a:schemeClr val="tx1"/>
              </a:solidFill>
              <a:latin typeface="+mn-lt"/>
            </a:endParaRPr>
          </a:p>
        </p:txBody>
      </p:sp>
      <p:pic>
        <p:nvPicPr>
          <p:cNvPr id="79891" name="Picture 1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692696"/>
            <a:ext cx="8856984" cy="4953000"/>
          </a:xfrm>
          <a:prstGeom prst="rect">
            <a:avLst/>
          </a:prstGeom>
          <a:noFill/>
          <a:ln w="9525">
            <a:noFill/>
            <a:miter lim="800000"/>
            <a:headEnd/>
            <a:tailEnd/>
          </a:ln>
          <a:effectLst/>
        </p:spPr>
      </p:pic>
      <p:sp>
        <p:nvSpPr>
          <p:cNvPr id="4"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14</a:t>
            </a:fld>
            <a:endParaRPr lang="en-US" dirty="0" smtClean="0"/>
          </a:p>
        </p:txBody>
      </p:sp>
      <p:sp>
        <p:nvSpPr>
          <p:cNvPr id="5" name="Rectangle 4"/>
          <p:cNvSpPr>
            <a:spLocks noChangeArrowheads="1"/>
          </p:cNvSpPr>
          <p:nvPr/>
        </p:nvSpPr>
        <p:spPr bwMode="auto">
          <a:xfrm>
            <a:off x="1" y="127506"/>
            <a:ext cx="8604250" cy="584775"/>
          </a:xfrm>
          <a:prstGeom prst="rect">
            <a:avLst/>
          </a:prstGeom>
          <a:noFill/>
          <a:ln w="9525">
            <a:noFill/>
            <a:miter lim="800000"/>
            <a:headEnd/>
            <a:tailEnd/>
          </a:ln>
          <a:effectLst/>
        </p:spPr>
        <p:txBody>
          <a:bodyPr wrap="square" anchor="ctr">
            <a:spAutoFit/>
          </a:bodyPr>
          <a:lstStyle/>
          <a:p>
            <a:pPr algn="ctr">
              <a:defRPr/>
            </a:pPr>
            <a:r>
              <a:rPr lang="en-GB" sz="3200" dirty="0">
                <a:latin typeface="+mn-lt"/>
                <a:ea typeface="Arial Unicode MS" pitchFamily="34" charset="-128"/>
                <a:cs typeface="Arial" pitchFamily="34" charset="0"/>
              </a:rPr>
              <a:t>Real time biogeochemical </a:t>
            </a:r>
            <a:r>
              <a:rPr lang="en-GB" sz="3200" dirty="0" smtClean="0">
                <a:latin typeface="+mn-lt"/>
                <a:ea typeface="Arial Unicode MS" pitchFamily="34" charset="-128"/>
                <a:cs typeface="Arial" pitchFamily="34" charset="0"/>
              </a:rPr>
              <a:t>and met data</a:t>
            </a:r>
            <a:endParaRPr lang="en-GB" sz="3200" dirty="0">
              <a:latin typeface="+mn-lt"/>
              <a:ea typeface="ＭＳ Ｐゴシック" pitchFamily="34" charset="-128"/>
              <a:cs typeface="Arial" pitchFamily="34" charset="0"/>
            </a:endParaRPr>
          </a:p>
        </p:txBody>
      </p:sp>
      <p:sp>
        <p:nvSpPr>
          <p:cNvPr id="6" name="Rectangle 5"/>
          <p:cNvSpPr/>
          <p:nvPr/>
        </p:nvSpPr>
        <p:spPr>
          <a:xfrm>
            <a:off x="3491880" y="692696"/>
            <a:ext cx="3240360" cy="523220"/>
          </a:xfrm>
          <a:prstGeom prst="rect">
            <a:avLst/>
          </a:prstGeom>
          <a:solidFill>
            <a:schemeClr val="bg1"/>
          </a:solidFill>
        </p:spPr>
        <p:txBody>
          <a:bodyPr wrap="square">
            <a:spAutoFit/>
          </a:bodyPr>
          <a:lstStyle/>
          <a:p>
            <a:pPr>
              <a:defRPr/>
            </a:pPr>
            <a:r>
              <a:rPr lang="en-GB" sz="2400" b="0" dirty="0">
                <a:solidFill>
                  <a:srgbClr val="000000"/>
                </a:solidFill>
                <a:latin typeface="Comic Sans MS" pitchFamily="66" charset="0"/>
                <a:ea typeface="Arial Unicode MS" pitchFamily="34" charset="-128"/>
                <a:cs typeface="Arial" pitchFamily="34" charset="0"/>
              </a:rPr>
              <a:t>Data</a:t>
            </a:r>
            <a:r>
              <a:rPr lang="en-GB" b="0" dirty="0">
                <a:solidFill>
                  <a:srgbClr val="000000"/>
                </a:solidFill>
                <a:latin typeface="Comic Sans MS" pitchFamily="66" charset="0"/>
                <a:ea typeface="Arial Unicode MS" pitchFamily="34" charset="-128"/>
                <a:cs typeface="Arial" pitchFamily="34" charset="0"/>
              </a:rPr>
              <a:t> from </a:t>
            </a:r>
            <a:r>
              <a:rPr lang="en-GB" b="0" dirty="0" smtClean="0">
                <a:solidFill>
                  <a:srgbClr val="000000"/>
                </a:solidFill>
                <a:latin typeface="Comic Sans MS" pitchFamily="66" charset="0"/>
                <a:ea typeface="Arial Unicode MS" pitchFamily="34" charset="-128"/>
                <a:cs typeface="Arial" pitchFamily="34" charset="0"/>
              </a:rPr>
              <a:t>30m</a:t>
            </a:r>
            <a:endParaRPr lang="en-GB" b="0" dirty="0">
              <a:solidFill>
                <a:srgbClr val="000000"/>
              </a:solidFill>
              <a:latin typeface="Comic Sans MS" pitchFamily="66" charset="0"/>
              <a:ea typeface="ＭＳ Ｐゴシック" pitchFamily="34" charset="-128"/>
            </a:endParaRPr>
          </a:p>
        </p:txBody>
      </p:sp>
      <p:sp>
        <p:nvSpPr>
          <p:cNvPr id="7" name="Rectangle 6"/>
          <p:cNvSpPr/>
          <p:nvPr/>
        </p:nvSpPr>
        <p:spPr bwMode="auto">
          <a:xfrm>
            <a:off x="2771800" y="764704"/>
            <a:ext cx="720080" cy="21602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29142316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ani_map_2"/>
          <p:cNvPicPr>
            <a:picLocks noChangeAspect="1" noChangeArrowheads="1" noCrop="1"/>
          </p:cNvPicPr>
          <p:nvPr/>
        </p:nvPicPr>
        <p:blipFill>
          <a:blip r:embed="rId2" cstate="screen"/>
          <a:srcRect/>
          <a:stretch>
            <a:fillRect/>
          </a:stretch>
        </p:blipFill>
        <p:spPr bwMode="auto">
          <a:xfrm>
            <a:off x="685800" y="873125"/>
            <a:ext cx="7924800" cy="5213350"/>
          </a:xfrm>
          <a:prstGeom prst="rect">
            <a:avLst/>
          </a:prstGeom>
          <a:noFill/>
        </p:spPr>
      </p:pic>
      <p:sp>
        <p:nvSpPr>
          <p:cNvPr id="3"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15</a:t>
            </a:fld>
            <a:endParaRPr lang="en-US" dirty="0" smtClean="0"/>
          </a:p>
        </p:txBody>
      </p:sp>
    </p:spTree>
    <p:extLst>
      <p:ext uri="{BB962C8B-B14F-4D97-AF65-F5344CB8AC3E}">
        <p14:creationId xmlns:p14="http://schemas.microsoft.com/office/powerpoint/2010/main" val="9665324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1187450" y="484188"/>
            <a:ext cx="3024188" cy="6400800"/>
          </a:xfrm>
          <a:prstGeom prst="rect">
            <a:avLst/>
          </a:prstGeom>
          <a:solidFill>
            <a:schemeClr val="bg1"/>
          </a:solidFill>
          <a:ln w="9525">
            <a:solidFill>
              <a:schemeClr val="tx1"/>
            </a:solidFill>
            <a:miter lim="800000"/>
            <a:headEnd/>
            <a:tailEnd/>
          </a:ln>
          <a:effectLst/>
        </p:spPr>
        <p:txBody>
          <a:bodyPr wrap="none" anchor="ctr"/>
          <a:lstStyle/>
          <a:p>
            <a:endParaRPr lang="en-GB"/>
          </a:p>
        </p:txBody>
      </p:sp>
      <p:pic>
        <p:nvPicPr>
          <p:cNvPr id="17715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25922" r="21489"/>
          <a:stretch>
            <a:fillRect/>
          </a:stretch>
        </p:blipFill>
        <p:spPr bwMode="auto">
          <a:xfrm>
            <a:off x="838200" y="636588"/>
            <a:ext cx="2797175" cy="6096000"/>
          </a:xfrm>
          <a:prstGeom prst="rect">
            <a:avLst/>
          </a:prstGeom>
          <a:noFill/>
          <a:ln w="9525">
            <a:noFill/>
            <a:miter lim="800000"/>
            <a:headEnd/>
            <a:tailEnd/>
          </a:ln>
          <a:effectLst/>
        </p:spPr>
      </p:pic>
      <p:sp>
        <p:nvSpPr>
          <p:cNvPr id="177157" name="Rectangle 5"/>
          <p:cNvSpPr>
            <a:spLocks noChangeArrowheads="1"/>
          </p:cNvSpPr>
          <p:nvPr/>
        </p:nvSpPr>
        <p:spPr bwMode="auto">
          <a:xfrm>
            <a:off x="827088" y="476250"/>
            <a:ext cx="914400" cy="5905500"/>
          </a:xfrm>
          <a:prstGeom prst="rect">
            <a:avLst/>
          </a:prstGeom>
          <a:solidFill>
            <a:schemeClr val="bg1"/>
          </a:solidFill>
          <a:ln w="9525">
            <a:solidFill>
              <a:schemeClr val="tx1"/>
            </a:solidFill>
            <a:miter lim="800000"/>
            <a:headEnd/>
            <a:tailEnd/>
          </a:ln>
          <a:effectLst/>
        </p:spPr>
        <p:txBody>
          <a:bodyPr wrap="none" anchor="ctr"/>
          <a:lstStyle/>
          <a:p>
            <a:endParaRPr lang="en-GB"/>
          </a:p>
        </p:txBody>
      </p:sp>
      <p:sp>
        <p:nvSpPr>
          <p:cNvPr id="177158" name="Text Box 5"/>
          <p:cNvSpPr txBox="1">
            <a:spLocks noChangeArrowheads="1"/>
          </p:cNvSpPr>
          <p:nvPr/>
        </p:nvSpPr>
        <p:spPr bwMode="auto">
          <a:xfrm>
            <a:off x="-36513" y="-26988"/>
            <a:ext cx="9148763" cy="519113"/>
          </a:xfrm>
          <a:prstGeom prst="rect">
            <a:avLst/>
          </a:prstGeom>
          <a:noFill/>
          <a:ln w="9525">
            <a:noFill/>
            <a:miter lim="800000"/>
            <a:headEnd/>
            <a:tailEnd/>
          </a:ln>
        </p:spPr>
        <p:txBody>
          <a:bodyPr wrap="none">
            <a:spAutoFit/>
          </a:bodyPr>
          <a:lstStyle/>
          <a:p>
            <a:r>
              <a:rPr lang="en-GB">
                <a:solidFill>
                  <a:schemeClr val="tx1"/>
                </a:solidFill>
                <a:latin typeface="Comic Sans MS" pitchFamily="66" charset="0"/>
              </a:rPr>
              <a:t>Deep water measurement of downward particle flux</a:t>
            </a:r>
            <a:endParaRPr lang="en-US">
              <a:solidFill>
                <a:schemeClr val="tx1"/>
              </a:solidFill>
              <a:latin typeface="Comic Sans MS" pitchFamily="66" charset="0"/>
            </a:endParaRPr>
          </a:p>
        </p:txBody>
      </p:sp>
      <p:pic>
        <p:nvPicPr>
          <p:cNvPr id="177159" name="Picture 3" descr="CIMG166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32338" y="692150"/>
            <a:ext cx="4105275" cy="5473700"/>
          </a:xfrm>
          <a:prstGeom prst="rect">
            <a:avLst/>
          </a:prstGeom>
          <a:noFill/>
          <a:ln w="63500">
            <a:solidFill>
              <a:schemeClr val="bg1"/>
            </a:solidFill>
            <a:miter lim="800000"/>
            <a:headEnd/>
            <a:tailEnd/>
          </a:ln>
        </p:spPr>
      </p:pic>
      <p:sp>
        <p:nvSpPr>
          <p:cNvPr id="177161" name="Rectangle 9"/>
          <p:cNvSpPr>
            <a:spLocks noChangeArrowheads="1"/>
          </p:cNvSpPr>
          <p:nvPr/>
        </p:nvSpPr>
        <p:spPr bwMode="auto">
          <a:xfrm>
            <a:off x="2843213" y="692150"/>
            <a:ext cx="792162" cy="6165850"/>
          </a:xfrm>
          <a:prstGeom prst="rect">
            <a:avLst/>
          </a:prstGeom>
          <a:solidFill>
            <a:schemeClr val="bg1"/>
          </a:solidFill>
          <a:ln w="9525">
            <a:solidFill>
              <a:schemeClr val="tx1"/>
            </a:solidFill>
            <a:miter lim="800000"/>
            <a:headEnd/>
            <a:tailEnd/>
          </a:ln>
          <a:effectLst/>
        </p:spPr>
        <p:txBody>
          <a:bodyPr wrap="none" anchor="ctr"/>
          <a:lstStyle/>
          <a:p>
            <a:endParaRPr lang="en-GB"/>
          </a:p>
        </p:txBody>
      </p:sp>
      <p:sp>
        <p:nvSpPr>
          <p:cNvPr id="177156" name="Text Box 4"/>
          <p:cNvSpPr txBox="1">
            <a:spLocks noChangeArrowheads="1"/>
          </p:cNvSpPr>
          <p:nvPr/>
        </p:nvSpPr>
        <p:spPr bwMode="auto">
          <a:xfrm>
            <a:off x="2590800" y="2636838"/>
            <a:ext cx="1404938" cy="519112"/>
          </a:xfrm>
          <a:prstGeom prst="rect">
            <a:avLst/>
          </a:prstGeom>
          <a:noFill/>
          <a:ln w="9525">
            <a:noFill/>
            <a:miter lim="800000"/>
            <a:headEnd/>
            <a:tailEnd/>
          </a:ln>
          <a:effectLst/>
        </p:spPr>
        <p:txBody>
          <a:bodyPr>
            <a:spAutoFit/>
          </a:bodyPr>
          <a:lstStyle/>
          <a:p>
            <a:pPr>
              <a:spcBef>
                <a:spcPct val="50000"/>
              </a:spcBef>
            </a:pPr>
            <a:r>
              <a:rPr lang="en-GB">
                <a:solidFill>
                  <a:srgbClr val="000000"/>
                </a:solidFill>
                <a:latin typeface="Comic Sans MS" pitchFamily="66" charset="0"/>
              </a:rPr>
              <a:t>3000m</a:t>
            </a:r>
          </a:p>
        </p:txBody>
      </p:sp>
      <p:sp>
        <p:nvSpPr>
          <p:cNvPr id="177162" name="Rectangle 10"/>
          <p:cNvSpPr>
            <a:spLocks noChangeArrowheads="1"/>
          </p:cNvSpPr>
          <p:nvPr/>
        </p:nvSpPr>
        <p:spPr bwMode="auto">
          <a:xfrm>
            <a:off x="827088" y="3355975"/>
            <a:ext cx="720725" cy="3529013"/>
          </a:xfrm>
          <a:prstGeom prst="rect">
            <a:avLst/>
          </a:prstGeom>
          <a:solidFill>
            <a:schemeClr val="bg1"/>
          </a:solidFill>
          <a:ln w="9525">
            <a:solidFill>
              <a:schemeClr val="tx1"/>
            </a:solidFill>
            <a:miter lim="800000"/>
            <a:headEnd/>
            <a:tailEnd/>
          </a:ln>
          <a:effectLst/>
        </p:spPr>
        <p:txBody>
          <a:bodyPr wrap="none" anchor="ctr"/>
          <a:lstStyle/>
          <a:p>
            <a:endParaRPr lang="en-GB"/>
          </a:p>
        </p:txBody>
      </p:sp>
      <p:sp>
        <p:nvSpPr>
          <p:cNvPr id="10"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16</a:t>
            </a:fld>
            <a:endParaRPr lang="en-US" dirty="0" smtClean="0"/>
          </a:p>
        </p:txBody>
      </p:sp>
    </p:spTree>
    <p:extLst>
      <p:ext uri="{BB962C8B-B14F-4D97-AF65-F5344CB8AC3E}">
        <p14:creationId xmlns:p14="http://schemas.microsoft.com/office/powerpoint/2010/main" val="823555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9125" y="354013"/>
            <a:ext cx="4457700" cy="6503987"/>
          </a:xfrm>
          <a:prstGeom prst="rect">
            <a:avLst/>
          </a:prstGeom>
          <a:noFill/>
          <a:ln w="9525">
            <a:noFill/>
            <a:miter lim="800000"/>
            <a:headEnd/>
            <a:tailEnd/>
          </a:ln>
        </p:spPr>
      </p:pic>
      <p:sp>
        <p:nvSpPr>
          <p:cNvPr id="31747" name="TextBox 2"/>
          <p:cNvSpPr txBox="1">
            <a:spLocks noChangeArrowheads="1"/>
          </p:cNvSpPr>
          <p:nvPr/>
        </p:nvSpPr>
        <p:spPr bwMode="auto">
          <a:xfrm>
            <a:off x="0" y="357188"/>
            <a:ext cx="4137025" cy="1800225"/>
          </a:xfrm>
          <a:prstGeom prst="rect">
            <a:avLst/>
          </a:prstGeom>
          <a:noFill/>
          <a:ln w="9525">
            <a:noFill/>
            <a:miter lim="800000"/>
            <a:headEnd/>
            <a:tailEnd/>
          </a:ln>
        </p:spPr>
        <p:txBody>
          <a:bodyPr wrap="none">
            <a:spAutoFit/>
          </a:bodyPr>
          <a:lstStyle/>
          <a:p>
            <a:r>
              <a:rPr lang="en-US">
                <a:solidFill>
                  <a:schemeClr val="tx1"/>
                </a:solidFill>
              </a:rPr>
              <a:t>Continuous</a:t>
            </a:r>
          </a:p>
          <a:p>
            <a:r>
              <a:rPr lang="en-US">
                <a:solidFill>
                  <a:schemeClr val="tx1"/>
                </a:solidFill>
              </a:rPr>
              <a:t>Plankton Recorder (CPR)</a:t>
            </a:r>
          </a:p>
          <a:p>
            <a:endParaRPr lang="en-GB">
              <a:solidFill>
                <a:schemeClr val="tx1"/>
              </a:solidFill>
            </a:endParaRPr>
          </a:p>
          <a:p>
            <a:r>
              <a:rPr lang="en-GB">
                <a:solidFill>
                  <a:schemeClr val="tx1"/>
                </a:solidFill>
              </a:rPr>
              <a:t>1948 - present</a:t>
            </a:r>
            <a:endParaRPr lang="en-US">
              <a:solidFill>
                <a:schemeClr val="tx1"/>
              </a:solidFill>
            </a:endParaRPr>
          </a:p>
        </p:txBody>
      </p:sp>
      <p:sp>
        <p:nvSpPr>
          <p:cNvPr id="4"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17</a:t>
            </a:fld>
            <a:endParaRPr lang="en-US" dirty="0" smtClean="0"/>
          </a:p>
        </p:txBody>
      </p:sp>
    </p:spTree>
    <p:extLst>
      <p:ext uri="{BB962C8B-B14F-4D97-AF65-F5344CB8AC3E}">
        <p14:creationId xmlns:p14="http://schemas.microsoft.com/office/powerpoint/2010/main" val="32876568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18</a:t>
            </a:fld>
            <a:endParaRPr lang="en-US" dirty="0" smtClean="0"/>
          </a:p>
        </p:txBody>
      </p:sp>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754" y="121696"/>
            <a:ext cx="7307597" cy="4963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5421337"/>
            <a:ext cx="54483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79741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5" name="Picture 3" descr="Seaglider 2"/>
          <p:cNvPicPr>
            <a:picLocks noChangeAspect="1" noChangeArrowheads="1"/>
          </p:cNvPicPr>
          <p:nvPr/>
        </p:nvPicPr>
        <p:blipFill>
          <a:blip r:embed="rId2" cstate="screen"/>
          <a:srcRect/>
          <a:stretch>
            <a:fillRect/>
          </a:stretch>
        </p:blipFill>
        <p:spPr bwMode="auto">
          <a:xfrm>
            <a:off x="1331913" y="400050"/>
            <a:ext cx="6048375" cy="4714875"/>
          </a:xfrm>
          <a:prstGeom prst="rect">
            <a:avLst/>
          </a:prstGeom>
          <a:noFill/>
        </p:spPr>
      </p:pic>
      <p:sp>
        <p:nvSpPr>
          <p:cNvPr id="166916" name="Text Box 4"/>
          <p:cNvSpPr txBox="1">
            <a:spLocks noChangeArrowheads="1"/>
          </p:cNvSpPr>
          <p:nvPr/>
        </p:nvSpPr>
        <p:spPr bwMode="auto">
          <a:xfrm>
            <a:off x="2916238" y="5300663"/>
            <a:ext cx="4176712" cy="1160462"/>
          </a:xfrm>
          <a:prstGeom prst="rect">
            <a:avLst/>
          </a:prstGeom>
          <a:noFill/>
          <a:ln w="9525">
            <a:noFill/>
            <a:miter lim="800000"/>
            <a:headEnd/>
            <a:tailEnd/>
          </a:ln>
          <a:effectLst/>
        </p:spPr>
        <p:txBody>
          <a:bodyPr>
            <a:spAutoFit/>
          </a:bodyPr>
          <a:lstStyle/>
          <a:p>
            <a:pPr>
              <a:spcBef>
                <a:spcPct val="50000"/>
              </a:spcBef>
            </a:pPr>
            <a:r>
              <a:rPr lang="en-GB">
                <a:latin typeface="Comic Sans MS" pitchFamily="66" charset="0"/>
              </a:rPr>
              <a:t>The Seaglider</a:t>
            </a:r>
          </a:p>
          <a:p>
            <a:pPr>
              <a:spcBef>
                <a:spcPct val="50000"/>
              </a:spcBef>
            </a:pPr>
            <a:r>
              <a:rPr lang="en-GB">
                <a:latin typeface="Comic Sans MS" pitchFamily="66" charset="0"/>
              </a:rPr>
              <a:t>Better spatial context</a:t>
            </a:r>
          </a:p>
        </p:txBody>
      </p:sp>
      <p:sp>
        <p:nvSpPr>
          <p:cNvPr id="4"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19</a:t>
            </a:fld>
            <a:endParaRPr lang="en-US" dirty="0" smtClean="0"/>
          </a:p>
        </p:txBody>
      </p:sp>
    </p:spTree>
    <p:extLst>
      <p:ext uri="{BB962C8B-B14F-4D97-AF65-F5344CB8AC3E}">
        <p14:creationId xmlns:p14="http://schemas.microsoft.com/office/powerpoint/2010/main" val="2767383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2</a:t>
            </a:fld>
            <a:endParaRPr lang="en-US" dirty="0" smtClean="0"/>
          </a:p>
        </p:txBody>
      </p:sp>
      <p:sp>
        <p:nvSpPr>
          <p:cNvPr id="3" name="TextBox 2"/>
          <p:cNvSpPr txBox="1"/>
          <p:nvPr/>
        </p:nvSpPr>
        <p:spPr>
          <a:xfrm>
            <a:off x="1907704" y="1628800"/>
            <a:ext cx="5472608" cy="954107"/>
          </a:xfrm>
          <a:prstGeom prst="rect">
            <a:avLst/>
          </a:prstGeom>
          <a:noFill/>
        </p:spPr>
        <p:txBody>
          <a:bodyPr wrap="square" rtlCol="0">
            <a:spAutoFit/>
          </a:bodyPr>
          <a:lstStyle/>
          <a:p>
            <a:pPr algn="ctr"/>
            <a:r>
              <a:rPr lang="en-GB" dirty="0" smtClean="0">
                <a:latin typeface="Comic Sans MS" panose="030F0702030302020204" pitchFamily="66" charset="0"/>
              </a:rPr>
              <a:t>Insights from PAP after 30 years of observation.</a:t>
            </a:r>
            <a:endParaRPr lang="en-GB" dirty="0">
              <a:latin typeface="Comic Sans MS" panose="030F0702030302020204" pitchFamily="66" charset="0"/>
            </a:endParaRPr>
          </a:p>
        </p:txBody>
      </p:sp>
      <p:sp>
        <p:nvSpPr>
          <p:cNvPr id="4" name="TextBox 3"/>
          <p:cNvSpPr txBox="1"/>
          <p:nvPr/>
        </p:nvSpPr>
        <p:spPr>
          <a:xfrm>
            <a:off x="3419872" y="4293095"/>
            <a:ext cx="5472608" cy="954107"/>
          </a:xfrm>
          <a:prstGeom prst="rect">
            <a:avLst/>
          </a:prstGeom>
          <a:noFill/>
        </p:spPr>
        <p:txBody>
          <a:bodyPr wrap="square" rtlCol="0">
            <a:spAutoFit/>
          </a:bodyPr>
          <a:lstStyle/>
          <a:p>
            <a:pPr algn="r"/>
            <a:r>
              <a:rPr lang="en-GB" dirty="0" smtClean="0">
                <a:latin typeface="Comic Sans MS" panose="030F0702030302020204" pitchFamily="66" charset="0"/>
              </a:rPr>
              <a:t>Richard Lampitt</a:t>
            </a:r>
          </a:p>
          <a:p>
            <a:pPr algn="r"/>
            <a:r>
              <a:rPr lang="en-GB" dirty="0" smtClean="0">
                <a:latin typeface="Comic Sans MS" panose="030F0702030302020204" pitchFamily="66" charset="0"/>
              </a:rPr>
              <a:t>NOC, Southampton.</a:t>
            </a:r>
            <a:endParaRPr lang="en-GB" dirty="0">
              <a:latin typeface="Comic Sans MS" panose="030F0702030302020204" pitchFamily="66" charset="0"/>
            </a:endParaRPr>
          </a:p>
        </p:txBody>
      </p:sp>
      <p:sp>
        <p:nvSpPr>
          <p:cNvPr id="5" name="TextBox 4"/>
          <p:cNvSpPr txBox="1"/>
          <p:nvPr/>
        </p:nvSpPr>
        <p:spPr>
          <a:xfrm>
            <a:off x="107504" y="6525344"/>
            <a:ext cx="4536504" cy="215444"/>
          </a:xfrm>
          <a:prstGeom prst="rect">
            <a:avLst/>
          </a:prstGeom>
          <a:noFill/>
        </p:spPr>
        <p:txBody>
          <a:bodyPr wrap="square" rtlCol="0">
            <a:spAutoFit/>
          </a:bodyPr>
          <a:lstStyle/>
          <a:p>
            <a:r>
              <a:rPr lang="en-GB" sz="800" dirty="0" smtClean="0"/>
              <a:t>OceanSITES conference April 2016, Southampton</a:t>
            </a:r>
            <a:endParaRPr lang="en-GB" sz="800" dirty="0"/>
          </a:p>
        </p:txBody>
      </p:sp>
    </p:spTree>
    <p:extLst>
      <p:ext uri="{BB962C8B-B14F-4D97-AF65-F5344CB8AC3E}">
        <p14:creationId xmlns:p14="http://schemas.microsoft.com/office/powerpoint/2010/main" val="5888364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cstate="screen"/>
          <a:srcRect/>
          <a:stretch>
            <a:fillRect/>
          </a:stretch>
        </p:blipFill>
        <p:spPr bwMode="auto">
          <a:xfrm>
            <a:off x="467544" y="1268760"/>
            <a:ext cx="8064896" cy="5424602"/>
          </a:xfrm>
          <a:prstGeom prst="rect">
            <a:avLst/>
          </a:prstGeom>
          <a:noFill/>
          <a:ln w="9525">
            <a:noFill/>
            <a:miter lim="800000"/>
            <a:headEnd/>
            <a:tailEnd/>
          </a:ln>
        </p:spPr>
      </p:pic>
      <p:sp>
        <p:nvSpPr>
          <p:cNvPr id="5" name="TextBox 4"/>
          <p:cNvSpPr txBox="1"/>
          <p:nvPr/>
        </p:nvSpPr>
        <p:spPr>
          <a:xfrm>
            <a:off x="1187624" y="188640"/>
            <a:ext cx="7344816" cy="892552"/>
          </a:xfrm>
          <a:prstGeom prst="rect">
            <a:avLst/>
          </a:prstGeom>
          <a:noFill/>
        </p:spPr>
        <p:txBody>
          <a:bodyPr wrap="square" rtlCol="0">
            <a:spAutoFit/>
          </a:bodyPr>
          <a:lstStyle/>
          <a:p>
            <a:pPr algn="ctr"/>
            <a:r>
              <a:rPr lang="en-GB" dirty="0" smtClean="0"/>
              <a:t>Chlorophyll at PAP in September 2012</a:t>
            </a:r>
            <a:br>
              <a:rPr lang="en-GB" dirty="0" smtClean="0"/>
            </a:br>
            <a:r>
              <a:rPr lang="en-GB" sz="2400" dirty="0" smtClean="0"/>
              <a:t>Glider (OSMOSIS Mission 566)</a:t>
            </a:r>
            <a:endParaRPr lang="en-GB" sz="2400" dirty="0"/>
          </a:p>
        </p:txBody>
      </p:sp>
      <p:sp>
        <p:nvSpPr>
          <p:cNvPr id="4"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20</a:t>
            </a:fld>
            <a:endParaRPr lang="en-US" dirty="0" smtClean="0"/>
          </a:p>
        </p:txBody>
      </p:sp>
    </p:spTree>
    <p:extLst>
      <p:ext uri="{BB962C8B-B14F-4D97-AF65-F5344CB8AC3E}">
        <p14:creationId xmlns:p14="http://schemas.microsoft.com/office/powerpoint/2010/main" val="5779665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07904" y="2780928"/>
            <a:ext cx="1944216" cy="523220"/>
          </a:xfrm>
          <a:prstGeom prst="rect">
            <a:avLst/>
          </a:prstGeom>
          <a:noFill/>
          <a:ln w="38100">
            <a:solidFill>
              <a:srgbClr val="FFFF00"/>
            </a:solidFill>
          </a:ln>
        </p:spPr>
        <p:txBody>
          <a:bodyPr wrap="square" rtlCol="0">
            <a:spAutoFit/>
          </a:bodyPr>
          <a:lstStyle/>
          <a:p>
            <a:r>
              <a:rPr lang="en-GB" dirty="0" smtClean="0">
                <a:ln>
                  <a:solidFill>
                    <a:schemeClr val="bg1"/>
                  </a:solidFill>
                </a:ln>
              </a:rPr>
              <a:t>Example 1</a:t>
            </a:r>
            <a:endParaRPr lang="en-GB" dirty="0">
              <a:ln>
                <a:solidFill>
                  <a:schemeClr val="bg1"/>
                </a:solidFill>
              </a:ln>
            </a:endParaRPr>
          </a:p>
        </p:txBody>
      </p:sp>
      <p:sp>
        <p:nvSpPr>
          <p:cNvPr id="3"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21</a:t>
            </a:fld>
            <a:endParaRPr lang="en-US" dirty="0" smtClean="0"/>
          </a:p>
        </p:txBody>
      </p:sp>
      <p:sp>
        <p:nvSpPr>
          <p:cNvPr id="2" name="TextBox 1"/>
          <p:cNvSpPr txBox="1"/>
          <p:nvPr/>
        </p:nvSpPr>
        <p:spPr>
          <a:xfrm>
            <a:off x="2699792" y="4122658"/>
            <a:ext cx="3456384" cy="523220"/>
          </a:xfrm>
          <a:prstGeom prst="rect">
            <a:avLst/>
          </a:prstGeom>
          <a:noFill/>
        </p:spPr>
        <p:txBody>
          <a:bodyPr wrap="square" rtlCol="0">
            <a:spAutoFit/>
          </a:bodyPr>
          <a:lstStyle/>
          <a:p>
            <a:r>
              <a:rPr lang="en-GB" dirty="0" smtClean="0">
                <a:latin typeface="Comic Sans MS" panose="030F0702030302020204" pitchFamily="66" charset="0"/>
              </a:rPr>
              <a:t>Long term trends</a:t>
            </a:r>
            <a:endParaRPr lang="en-GB" dirty="0">
              <a:latin typeface="Comic Sans MS" panose="030F0702030302020204" pitchFamily="66" charset="0"/>
            </a:endParaRPr>
          </a:p>
        </p:txBody>
      </p:sp>
    </p:spTree>
    <p:extLst>
      <p:ext uri="{BB962C8B-B14F-4D97-AF65-F5344CB8AC3E}">
        <p14:creationId xmlns:p14="http://schemas.microsoft.com/office/powerpoint/2010/main" val="12580346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22</a:t>
            </a:fld>
            <a:endParaRPr lang="en-US" dirty="0" smtClean="0"/>
          </a:p>
        </p:txBody>
      </p:sp>
      <p:pic>
        <p:nvPicPr>
          <p:cNvPr id="9523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3438918"/>
            <a:ext cx="6627813" cy="338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497" y="44624"/>
            <a:ext cx="6592887" cy="324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12540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Object 2"/>
          <p:cNvGraphicFramePr>
            <a:graphicFrameLocks noChangeAspect="1"/>
          </p:cNvGraphicFramePr>
          <p:nvPr/>
        </p:nvGraphicFramePr>
        <p:xfrm>
          <a:off x="1979712" y="370343"/>
          <a:ext cx="4896543" cy="5779231"/>
        </p:xfrm>
        <a:graphic>
          <a:graphicData uri="http://schemas.openxmlformats.org/presentationml/2006/ole">
            <mc:AlternateContent xmlns:mc="http://schemas.openxmlformats.org/markup-compatibility/2006">
              <mc:Choice xmlns:v="urn:schemas-microsoft-com:vml" Requires="v">
                <p:oleObj spid="_x0000_s95255" name="SPW 11.0 Graph" r:id="rId3" imgW="6631229" imgH="7820863" progId="SigmaPlotGraphicObject.10">
                  <p:embed/>
                </p:oleObj>
              </mc:Choice>
              <mc:Fallback>
                <p:oleObj name="SPW 11.0 Graph" r:id="rId3" imgW="6631229" imgH="7820863" progId="SigmaPlotGraphicObject.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370343"/>
                        <a:ext cx="4896543" cy="5779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 Box 6"/>
          <p:cNvSpPr txBox="1">
            <a:spLocks noChangeArrowheads="1"/>
          </p:cNvSpPr>
          <p:nvPr/>
        </p:nvSpPr>
        <p:spPr bwMode="auto">
          <a:xfrm>
            <a:off x="0" y="6491287"/>
            <a:ext cx="2304380" cy="366713"/>
          </a:xfrm>
          <a:prstGeom prst="rect">
            <a:avLst/>
          </a:prstGeom>
          <a:noFill/>
          <a:ln w="9525">
            <a:noFill/>
            <a:miter lim="800000"/>
            <a:headEnd/>
            <a:tailEnd/>
          </a:ln>
          <a:effectLst/>
        </p:spPr>
        <p:txBody>
          <a:bodyPr wrap="square">
            <a:spAutoFit/>
          </a:bodyPr>
          <a:lstStyle/>
          <a:p>
            <a:pPr>
              <a:spcBef>
                <a:spcPct val="50000"/>
              </a:spcBef>
            </a:pPr>
            <a:r>
              <a:rPr lang="en-GB" sz="1800" b="0" i="1" dirty="0"/>
              <a:t>Lampitt et al 2010</a:t>
            </a:r>
          </a:p>
        </p:txBody>
      </p:sp>
      <p:sp>
        <p:nvSpPr>
          <p:cNvPr id="4"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23</a:t>
            </a:fld>
            <a:endParaRPr lang="en-US" dirty="0" smtClean="0"/>
          </a:p>
        </p:txBody>
      </p:sp>
    </p:spTree>
    <p:extLst>
      <p:ext uri="{BB962C8B-B14F-4D97-AF65-F5344CB8AC3E}">
        <p14:creationId xmlns:p14="http://schemas.microsoft.com/office/powerpoint/2010/main" val="2702050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713" y="982663"/>
            <a:ext cx="8662987" cy="4891087"/>
          </a:xfrm>
          <a:prstGeom prst="rect">
            <a:avLst/>
          </a:prstGeom>
          <a:noFill/>
          <a:ln w="9525">
            <a:noFill/>
            <a:miter lim="800000"/>
            <a:headEnd/>
            <a:tailEnd/>
          </a:ln>
          <a:effectLst/>
        </p:spPr>
      </p:pic>
      <p:sp>
        <p:nvSpPr>
          <p:cNvPr id="4" name="Text Box 6"/>
          <p:cNvSpPr txBox="1">
            <a:spLocks noChangeArrowheads="1"/>
          </p:cNvSpPr>
          <p:nvPr/>
        </p:nvSpPr>
        <p:spPr bwMode="auto">
          <a:xfrm>
            <a:off x="0" y="6491287"/>
            <a:ext cx="2304380" cy="366713"/>
          </a:xfrm>
          <a:prstGeom prst="rect">
            <a:avLst/>
          </a:prstGeom>
          <a:noFill/>
          <a:ln w="9525">
            <a:noFill/>
            <a:miter lim="800000"/>
            <a:headEnd/>
            <a:tailEnd/>
          </a:ln>
          <a:effectLst/>
        </p:spPr>
        <p:txBody>
          <a:bodyPr wrap="square">
            <a:spAutoFit/>
          </a:bodyPr>
          <a:lstStyle/>
          <a:p>
            <a:pPr>
              <a:spcBef>
                <a:spcPct val="50000"/>
              </a:spcBef>
            </a:pPr>
            <a:r>
              <a:rPr lang="en-GB" sz="1800" b="0" i="1" dirty="0"/>
              <a:t>Lampitt et al 2010</a:t>
            </a:r>
          </a:p>
        </p:txBody>
      </p:sp>
      <p:sp>
        <p:nvSpPr>
          <p:cNvPr id="5"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24</a:t>
            </a:fld>
            <a:endParaRPr lang="en-US" dirty="0" smtClean="0"/>
          </a:p>
        </p:txBody>
      </p:sp>
    </p:spTree>
    <p:extLst>
      <p:ext uri="{BB962C8B-B14F-4D97-AF65-F5344CB8AC3E}">
        <p14:creationId xmlns:p14="http://schemas.microsoft.com/office/powerpoint/2010/main" val="34068406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467545" y="5661571"/>
            <a:ext cx="7993236" cy="707886"/>
          </a:xfrm>
          <a:prstGeom prst="rect">
            <a:avLst/>
          </a:prstGeom>
          <a:noFill/>
          <a:ln w="9525">
            <a:noFill/>
            <a:miter lim="800000"/>
            <a:headEnd/>
            <a:tailEnd/>
          </a:ln>
        </p:spPr>
        <p:txBody>
          <a:bodyPr wrap="square">
            <a:spAutoFit/>
          </a:bodyPr>
          <a:lstStyle/>
          <a:p>
            <a:pPr algn="l" eaLnBrk="0" hangingPunct="0">
              <a:spcBef>
                <a:spcPct val="50000"/>
              </a:spcBef>
            </a:pPr>
            <a:r>
              <a:rPr lang="en-GB" sz="2000" dirty="0">
                <a:solidFill>
                  <a:schemeClr val="tx1"/>
                </a:solidFill>
              </a:rPr>
              <a:t>Are spring-time changes at </a:t>
            </a:r>
            <a:r>
              <a:rPr lang="en-GB" sz="2000" dirty="0" smtClean="0">
                <a:solidFill>
                  <a:schemeClr val="tx1"/>
                </a:solidFill>
              </a:rPr>
              <a:t>PAP reflected </a:t>
            </a:r>
            <a:r>
              <a:rPr lang="en-GB" sz="2000" dirty="0">
                <a:solidFill>
                  <a:schemeClr val="tx1"/>
                </a:solidFill>
              </a:rPr>
              <a:t>in the time at which mixing decreases, productivity increases and deep ocean flux increases? </a:t>
            </a:r>
            <a:endParaRPr lang="en-GB" sz="2000" dirty="0">
              <a:solidFill>
                <a:schemeClr val="tx1"/>
              </a:solidFill>
              <a:latin typeface="Arial" charset="0"/>
            </a:endParaRPr>
          </a:p>
        </p:txBody>
      </p:sp>
      <p:sp>
        <p:nvSpPr>
          <p:cNvPr id="6" name="Text Box 6"/>
          <p:cNvSpPr txBox="1">
            <a:spLocks noChangeArrowheads="1"/>
          </p:cNvSpPr>
          <p:nvPr/>
        </p:nvSpPr>
        <p:spPr bwMode="auto">
          <a:xfrm>
            <a:off x="0" y="6491287"/>
            <a:ext cx="2304380" cy="366713"/>
          </a:xfrm>
          <a:prstGeom prst="rect">
            <a:avLst/>
          </a:prstGeom>
          <a:noFill/>
          <a:ln w="9525">
            <a:noFill/>
            <a:miter lim="800000"/>
            <a:headEnd/>
            <a:tailEnd/>
          </a:ln>
          <a:effectLst/>
        </p:spPr>
        <p:txBody>
          <a:bodyPr wrap="square">
            <a:spAutoFit/>
          </a:bodyPr>
          <a:lstStyle/>
          <a:p>
            <a:pPr>
              <a:spcBef>
                <a:spcPct val="50000"/>
              </a:spcBef>
            </a:pPr>
            <a:r>
              <a:rPr lang="en-GB" sz="1800" b="0" i="1" dirty="0"/>
              <a:t>Lampitt et al 2010</a:t>
            </a:r>
          </a:p>
        </p:txBody>
      </p:sp>
      <p:pic>
        <p:nvPicPr>
          <p:cNvPr id="135169"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t="11681"/>
          <a:stretch>
            <a:fillRect/>
          </a:stretch>
        </p:blipFill>
        <p:spPr bwMode="auto">
          <a:xfrm>
            <a:off x="1331640" y="188640"/>
            <a:ext cx="6696744" cy="4900241"/>
          </a:xfrm>
          <a:prstGeom prst="rect">
            <a:avLst/>
          </a:prstGeom>
          <a:noFill/>
          <a:ln w="9525">
            <a:noFill/>
            <a:miter lim="800000"/>
            <a:headEnd/>
            <a:tailEnd/>
          </a:ln>
          <a:effectLst/>
        </p:spPr>
      </p:pic>
      <p:sp>
        <p:nvSpPr>
          <p:cNvPr id="7"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25</a:t>
            </a:fld>
            <a:endParaRPr lang="en-US" dirty="0" smtClean="0"/>
          </a:p>
        </p:txBody>
      </p:sp>
    </p:spTree>
    <p:extLst>
      <p:ext uri="{BB962C8B-B14F-4D97-AF65-F5344CB8AC3E}">
        <p14:creationId xmlns:p14="http://schemas.microsoft.com/office/powerpoint/2010/main" val="127921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07904" y="2780928"/>
            <a:ext cx="1944216" cy="523220"/>
          </a:xfrm>
          <a:prstGeom prst="rect">
            <a:avLst/>
          </a:prstGeom>
          <a:noFill/>
          <a:ln w="38100">
            <a:solidFill>
              <a:srgbClr val="FFFF00"/>
            </a:solidFill>
          </a:ln>
        </p:spPr>
        <p:txBody>
          <a:bodyPr wrap="square" rtlCol="0">
            <a:spAutoFit/>
          </a:bodyPr>
          <a:lstStyle/>
          <a:p>
            <a:r>
              <a:rPr lang="en-GB" dirty="0" smtClean="0">
                <a:ln>
                  <a:solidFill>
                    <a:schemeClr val="bg1"/>
                  </a:solidFill>
                </a:ln>
              </a:rPr>
              <a:t>Example </a:t>
            </a:r>
            <a:r>
              <a:rPr lang="en-GB" dirty="0" smtClean="0">
                <a:ln>
                  <a:solidFill>
                    <a:schemeClr val="bg1"/>
                  </a:solidFill>
                </a:ln>
              </a:rPr>
              <a:t>2</a:t>
            </a:r>
            <a:endParaRPr lang="en-GB" dirty="0">
              <a:ln>
                <a:solidFill>
                  <a:schemeClr val="bg1"/>
                </a:solidFill>
              </a:ln>
            </a:endParaRPr>
          </a:p>
        </p:txBody>
      </p:sp>
      <p:sp>
        <p:nvSpPr>
          <p:cNvPr id="3"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26</a:t>
            </a:fld>
            <a:endParaRPr lang="en-US" dirty="0" smtClean="0"/>
          </a:p>
        </p:txBody>
      </p:sp>
      <p:sp>
        <p:nvSpPr>
          <p:cNvPr id="2" name="TextBox 1"/>
          <p:cNvSpPr txBox="1"/>
          <p:nvPr/>
        </p:nvSpPr>
        <p:spPr>
          <a:xfrm>
            <a:off x="2483768" y="4024982"/>
            <a:ext cx="3816424" cy="523220"/>
          </a:xfrm>
          <a:prstGeom prst="rect">
            <a:avLst/>
          </a:prstGeom>
          <a:noFill/>
        </p:spPr>
        <p:txBody>
          <a:bodyPr wrap="square" rtlCol="0">
            <a:spAutoFit/>
          </a:bodyPr>
          <a:lstStyle/>
          <a:p>
            <a:r>
              <a:rPr lang="en-GB" dirty="0" err="1" smtClean="0">
                <a:latin typeface="Comic Sans MS" panose="030F0702030302020204" pitchFamily="66" charset="0"/>
              </a:rPr>
              <a:t>Air-Sea</a:t>
            </a:r>
            <a:r>
              <a:rPr lang="en-GB" dirty="0" smtClean="0">
                <a:latin typeface="Comic Sans MS" panose="030F0702030302020204" pitchFamily="66" charset="0"/>
              </a:rPr>
              <a:t> flux of CO</a:t>
            </a:r>
            <a:r>
              <a:rPr lang="en-GB" baseline="-25000" dirty="0" smtClean="0">
                <a:latin typeface="Comic Sans MS" panose="030F0702030302020204" pitchFamily="66" charset="0"/>
              </a:rPr>
              <a:t>2</a:t>
            </a:r>
            <a:endParaRPr lang="en-GB" baseline="-25000" dirty="0">
              <a:latin typeface="Comic Sans MS" panose="030F0702030302020204" pitchFamily="66" charset="0"/>
            </a:endParaRPr>
          </a:p>
        </p:txBody>
      </p:sp>
    </p:spTree>
    <p:extLst>
      <p:ext uri="{BB962C8B-B14F-4D97-AF65-F5344CB8AC3E}">
        <p14:creationId xmlns:p14="http://schemas.microsoft.com/office/powerpoint/2010/main" val="40709800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Grp="1" noChangeAspect="1" noChangeArrowheads="1"/>
          </p:cNvPicPr>
          <p:nvPr>
            <p:ph/>
          </p:nvPr>
        </p:nvPicPr>
        <p:blipFill>
          <a:blip r:embed="rId2" cstate="screen"/>
          <a:srcRect/>
          <a:stretch>
            <a:fillRect/>
          </a:stretch>
        </p:blipFill>
        <p:spPr>
          <a:xfrm>
            <a:off x="457200" y="1257300"/>
            <a:ext cx="8229600" cy="3886200"/>
          </a:xfrm>
          <a:noFill/>
        </p:spPr>
      </p:pic>
      <p:sp>
        <p:nvSpPr>
          <p:cNvPr id="12291" name="Rectangle 7"/>
          <p:cNvSpPr>
            <a:spLocks noChangeArrowheads="1"/>
          </p:cNvSpPr>
          <p:nvPr/>
        </p:nvSpPr>
        <p:spPr bwMode="auto">
          <a:xfrm>
            <a:off x="4355976" y="5589240"/>
            <a:ext cx="3741665" cy="738664"/>
          </a:xfrm>
          <a:prstGeom prst="rect">
            <a:avLst/>
          </a:prstGeom>
          <a:noFill/>
          <a:ln w="9525">
            <a:noFill/>
            <a:miter lim="800000"/>
            <a:headEnd/>
            <a:tailEnd/>
          </a:ln>
        </p:spPr>
        <p:txBody>
          <a:bodyPr wrap="none">
            <a:spAutoFit/>
          </a:bodyPr>
          <a:lstStyle/>
          <a:p>
            <a:r>
              <a:rPr lang="en-GB" sz="1400" dirty="0" smtClean="0"/>
              <a:t>Net </a:t>
            </a:r>
            <a:r>
              <a:rPr lang="en-GB" sz="1400" dirty="0"/>
              <a:t>uptake of anthropogenic CO</a:t>
            </a:r>
            <a:r>
              <a:rPr lang="en-GB" sz="1400" baseline="-25000" dirty="0"/>
              <a:t>2</a:t>
            </a:r>
            <a:r>
              <a:rPr lang="en-GB" sz="1400" dirty="0"/>
              <a:t> (1800-1994):</a:t>
            </a:r>
          </a:p>
          <a:p>
            <a:r>
              <a:rPr lang="en-GB" sz="1400" dirty="0"/>
              <a:t>118 ± 19 Pg C yr</a:t>
            </a:r>
            <a:r>
              <a:rPr lang="en-GB" sz="1400" baseline="30000" dirty="0"/>
              <a:t>-1</a:t>
            </a:r>
            <a:r>
              <a:rPr lang="en-GB" sz="1400" dirty="0"/>
              <a:t> = 48% of the emissions</a:t>
            </a:r>
            <a:endParaRPr lang="fr-FR" sz="1400" dirty="0"/>
          </a:p>
          <a:p>
            <a:endParaRPr lang="en-GB" sz="1400" dirty="0"/>
          </a:p>
        </p:txBody>
      </p:sp>
      <p:sp>
        <p:nvSpPr>
          <p:cNvPr id="12292" name="Rectangle 8"/>
          <p:cNvSpPr>
            <a:spLocks noChangeArrowheads="1"/>
          </p:cNvSpPr>
          <p:nvPr/>
        </p:nvSpPr>
        <p:spPr bwMode="auto">
          <a:xfrm>
            <a:off x="1043608" y="260648"/>
            <a:ext cx="6984776" cy="523220"/>
          </a:xfrm>
          <a:prstGeom prst="rect">
            <a:avLst/>
          </a:prstGeom>
          <a:noFill/>
          <a:ln w="9525">
            <a:noFill/>
            <a:miter lim="800000"/>
            <a:headEnd/>
            <a:tailEnd/>
          </a:ln>
        </p:spPr>
        <p:txBody>
          <a:bodyPr wrap="square">
            <a:spAutoFit/>
          </a:bodyPr>
          <a:lstStyle/>
          <a:p>
            <a:r>
              <a:rPr lang="en-GB" dirty="0"/>
              <a:t>Anthropogenic CO</a:t>
            </a:r>
            <a:r>
              <a:rPr lang="en-GB" baseline="-25000" dirty="0"/>
              <a:t>2</a:t>
            </a:r>
            <a:r>
              <a:rPr lang="en-GB" dirty="0"/>
              <a:t> in the ocean (mol m</a:t>
            </a:r>
            <a:r>
              <a:rPr lang="en-GB" baseline="30000" dirty="0"/>
              <a:t>-2</a:t>
            </a:r>
            <a:r>
              <a:rPr lang="en-GB" dirty="0"/>
              <a:t>)</a:t>
            </a:r>
          </a:p>
        </p:txBody>
      </p:sp>
      <p:sp>
        <p:nvSpPr>
          <p:cNvPr id="7" name="TextBox 6"/>
          <p:cNvSpPr txBox="1"/>
          <p:nvPr/>
        </p:nvSpPr>
        <p:spPr>
          <a:xfrm>
            <a:off x="0" y="6525344"/>
            <a:ext cx="3635896" cy="369332"/>
          </a:xfrm>
          <a:prstGeom prst="rect">
            <a:avLst/>
          </a:prstGeom>
          <a:noFill/>
        </p:spPr>
        <p:txBody>
          <a:bodyPr wrap="square" rtlCol="0">
            <a:spAutoFit/>
          </a:bodyPr>
          <a:lstStyle/>
          <a:p>
            <a:r>
              <a:rPr lang="en-GB" sz="1800" b="0" i="1" dirty="0" smtClean="0"/>
              <a:t>Sabine et al 2004</a:t>
            </a:r>
            <a:endParaRPr lang="en-GB" sz="1800" b="0" i="1" dirty="0"/>
          </a:p>
        </p:txBody>
      </p:sp>
      <p:sp>
        <p:nvSpPr>
          <p:cNvPr id="6"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27</a:t>
            </a:fld>
            <a:endParaRPr lang="en-US" dirty="0" smtClean="0"/>
          </a:p>
        </p:txBody>
      </p:sp>
    </p:spTree>
    <p:extLst>
      <p:ext uri="{BB962C8B-B14F-4D97-AF65-F5344CB8AC3E}">
        <p14:creationId xmlns:p14="http://schemas.microsoft.com/office/powerpoint/2010/main" val="21376421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ChangeArrowheads="1"/>
          </p:cNvSpPr>
          <p:nvPr/>
        </p:nvSpPr>
        <p:spPr bwMode="auto">
          <a:xfrm>
            <a:off x="323850" y="404813"/>
            <a:ext cx="8497888" cy="523875"/>
          </a:xfrm>
          <a:prstGeom prst="rect">
            <a:avLst/>
          </a:prstGeom>
          <a:noFill/>
          <a:ln w="9525">
            <a:noFill/>
            <a:miter lim="800000"/>
            <a:headEnd/>
            <a:tailEnd/>
          </a:ln>
        </p:spPr>
        <p:txBody>
          <a:bodyPr>
            <a:spAutoFit/>
          </a:bodyPr>
          <a:lstStyle/>
          <a:p>
            <a:pPr algn="ctr">
              <a:spcBef>
                <a:spcPct val="50000"/>
              </a:spcBef>
            </a:pPr>
            <a:r>
              <a:rPr lang="en-GB" dirty="0">
                <a:latin typeface="Arial" pitchFamily="34" charset="0"/>
              </a:rPr>
              <a:t>PAP: pCO</a:t>
            </a:r>
            <a:r>
              <a:rPr lang="en-GB" baseline="-25000" dirty="0">
                <a:latin typeface="Arial" pitchFamily="34" charset="0"/>
              </a:rPr>
              <a:t>2</a:t>
            </a:r>
            <a:r>
              <a:rPr lang="en-GB" dirty="0">
                <a:latin typeface="Arial" pitchFamily="34" charset="0"/>
              </a:rPr>
              <a:t> 2003-2004</a:t>
            </a:r>
          </a:p>
        </p:txBody>
      </p:sp>
      <p:sp>
        <p:nvSpPr>
          <p:cNvPr id="30723" name="Text Box 9"/>
          <p:cNvSpPr txBox="1">
            <a:spLocks noChangeArrowheads="1"/>
          </p:cNvSpPr>
          <p:nvPr/>
        </p:nvSpPr>
        <p:spPr bwMode="auto">
          <a:xfrm>
            <a:off x="-36512" y="6516052"/>
            <a:ext cx="2531462" cy="369332"/>
          </a:xfrm>
          <a:prstGeom prst="rect">
            <a:avLst/>
          </a:prstGeom>
          <a:noFill/>
          <a:ln w="9525">
            <a:noFill/>
            <a:miter lim="800000"/>
            <a:headEnd/>
            <a:tailEnd/>
          </a:ln>
        </p:spPr>
        <p:txBody>
          <a:bodyPr wrap="none">
            <a:spAutoFit/>
          </a:bodyPr>
          <a:lstStyle/>
          <a:p>
            <a:r>
              <a:rPr lang="en-GB" sz="1800" b="0" i="1" dirty="0">
                <a:latin typeface="Arial" pitchFamily="34" charset="0"/>
              </a:rPr>
              <a:t>(K</a:t>
            </a:r>
            <a:r>
              <a:rPr lang="en-US" sz="1800" b="0" i="1" dirty="0" err="1">
                <a:latin typeface="Arial" pitchFamily="34" charset="0"/>
                <a:cs typeface="Arial" pitchFamily="34" charset="0"/>
              </a:rPr>
              <a:t>örtzinger</a:t>
            </a:r>
            <a:r>
              <a:rPr lang="en-US" sz="1800" b="0" i="1" dirty="0">
                <a:latin typeface="Arial" pitchFamily="34" charset="0"/>
                <a:cs typeface="Arial" pitchFamily="34" charset="0"/>
              </a:rPr>
              <a:t> et al. 2007)</a:t>
            </a:r>
          </a:p>
        </p:txBody>
      </p:sp>
      <p:grpSp>
        <p:nvGrpSpPr>
          <p:cNvPr id="2" name="Group 11"/>
          <p:cNvGrpSpPr>
            <a:grpSpLocks/>
          </p:cNvGrpSpPr>
          <p:nvPr/>
        </p:nvGrpSpPr>
        <p:grpSpPr bwMode="auto">
          <a:xfrm>
            <a:off x="611188" y="1700213"/>
            <a:ext cx="7727950" cy="3997325"/>
            <a:chOff x="99" y="210"/>
            <a:chExt cx="5645" cy="3515"/>
          </a:xfrm>
        </p:grpSpPr>
        <p:pic>
          <p:nvPicPr>
            <p:cNvPr id="30726" name="Picture 12"/>
            <p:cNvPicPr>
              <a:picLocks noChangeAspect="1" noChangeArrowheads="1"/>
            </p:cNvPicPr>
            <p:nvPr/>
          </p:nvPicPr>
          <p:blipFill>
            <a:blip r:embed="rId3" cstate="screen"/>
            <a:srcRect/>
            <a:stretch>
              <a:fillRect/>
            </a:stretch>
          </p:blipFill>
          <p:spPr bwMode="auto">
            <a:xfrm>
              <a:off x="99" y="210"/>
              <a:ext cx="5645" cy="3515"/>
            </a:xfrm>
            <a:prstGeom prst="rect">
              <a:avLst/>
            </a:prstGeom>
            <a:noFill/>
            <a:ln w="9525">
              <a:noFill/>
              <a:miter lim="800000"/>
              <a:headEnd/>
              <a:tailEnd/>
            </a:ln>
          </p:spPr>
        </p:pic>
        <p:sp>
          <p:nvSpPr>
            <p:cNvPr id="30727" name="Freeform 13"/>
            <p:cNvSpPr>
              <a:spLocks/>
            </p:cNvSpPr>
            <p:nvPr/>
          </p:nvSpPr>
          <p:spPr bwMode="auto">
            <a:xfrm>
              <a:off x="657" y="845"/>
              <a:ext cx="4608" cy="1863"/>
            </a:xfrm>
            <a:custGeom>
              <a:avLst/>
              <a:gdLst>
                <a:gd name="T0" fmla="*/ 417 w 4608"/>
                <a:gd name="T1" fmla="*/ 273 h 1863"/>
                <a:gd name="T2" fmla="*/ 537 w 4608"/>
                <a:gd name="T3" fmla="*/ 303 h 1863"/>
                <a:gd name="T4" fmla="*/ 738 w 4608"/>
                <a:gd name="T5" fmla="*/ 321 h 1863"/>
                <a:gd name="T6" fmla="*/ 885 w 4608"/>
                <a:gd name="T7" fmla="*/ 306 h 1863"/>
                <a:gd name="T8" fmla="*/ 1113 w 4608"/>
                <a:gd name="T9" fmla="*/ 270 h 1863"/>
                <a:gd name="T10" fmla="*/ 1590 w 4608"/>
                <a:gd name="T11" fmla="*/ 165 h 1863"/>
                <a:gd name="T12" fmla="*/ 1836 w 4608"/>
                <a:gd name="T13" fmla="*/ 123 h 1863"/>
                <a:gd name="T14" fmla="*/ 2199 w 4608"/>
                <a:gd name="T15" fmla="*/ 93 h 1863"/>
                <a:gd name="T16" fmla="*/ 2889 w 4608"/>
                <a:gd name="T17" fmla="*/ 63 h 1863"/>
                <a:gd name="T18" fmla="*/ 3477 w 4608"/>
                <a:gd name="T19" fmla="*/ 24 h 1863"/>
                <a:gd name="T20" fmla="*/ 3687 w 4608"/>
                <a:gd name="T21" fmla="*/ 0 h 1863"/>
                <a:gd name="T22" fmla="*/ 3984 w 4608"/>
                <a:gd name="T23" fmla="*/ 21 h 1863"/>
                <a:gd name="T24" fmla="*/ 4338 w 4608"/>
                <a:gd name="T25" fmla="*/ 66 h 1863"/>
                <a:gd name="T26" fmla="*/ 4608 w 4608"/>
                <a:gd name="T27" fmla="*/ 120 h 1863"/>
                <a:gd name="T28" fmla="*/ 4608 w 4608"/>
                <a:gd name="T29" fmla="*/ 1779 h 1863"/>
                <a:gd name="T30" fmla="*/ 4491 w 4608"/>
                <a:gd name="T31" fmla="*/ 1851 h 1863"/>
                <a:gd name="T32" fmla="*/ 4359 w 4608"/>
                <a:gd name="T33" fmla="*/ 1863 h 1863"/>
                <a:gd name="T34" fmla="*/ 4197 w 4608"/>
                <a:gd name="T35" fmla="*/ 1755 h 1863"/>
                <a:gd name="T36" fmla="*/ 4065 w 4608"/>
                <a:gd name="T37" fmla="*/ 1605 h 1863"/>
                <a:gd name="T38" fmla="*/ 3834 w 4608"/>
                <a:gd name="T39" fmla="*/ 1335 h 1863"/>
                <a:gd name="T40" fmla="*/ 3621 w 4608"/>
                <a:gd name="T41" fmla="*/ 1224 h 1863"/>
                <a:gd name="T42" fmla="*/ 3405 w 4608"/>
                <a:gd name="T43" fmla="*/ 1086 h 1863"/>
                <a:gd name="T44" fmla="*/ 3363 w 4608"/>
                <a:gd name="T45" fmla="*/ 822 h 1863"/>
                <a:gd name="T46" fmla="*/ 3097 w 4608"/>
                <a:gd name="T47" fmla="*/ 761 h 1863"/>
                <a:gd name="T48" fmla="*/ 2883 w 4608"/>
                <a:gd name="T49" fmla="*/ 897 h 1863"/>
                <a:gd name="T50" fmla="*/ 2724 w 4608"/>
                <a:gd name="T51" fmla="*/ 843 h 1863"/>
                <a:gd name="T52" fmla="*/ 2589 w 4608"/>
                <a:gd name="T53" fmla="*/ 825 h 1863"/>
                <a:gd name="T54" fmla="*/ 2448 w 4608"/>
                <a:gd name="T55" fmla="*/ 933 h 1863"/>
                <a:gd name="T56" fmla="*/ 2337 w 4608"/>
                <a:gd name="T57" fmla="*/ 1053 h 1863"/>
                <a:gd name="T58" fmla="*/ 2160 w 4608"/>
                <a:gd name="T59" fmla="*/ 1176 h 1863"/>
                <a:gd name="T60" fmla="*/ 2040 w 4608"/>
                <a:gd name="T61" fmla="*/ 1008 h 1863"/>
                <a:gd name="T62" fmla="*/ 1851 w 4608"/>
                <a:gd name="T63" fmla="*/ 876 h 1863"/>
                <a:gd name="T64" fmla="*/ 1680 w 4608"/>
                <a:gd name="T65" fmla="*/ 813 h 1863"/>
                <a:gd name="T66" fmla="*/ 1440 w 4608"/>
                <a:gd name="T67" fmla="*/ 765 h 1863"/>
                <a:gd name="T68" fmla="*/ 1179 w 4608"/>
                <a:gd name="T69" fmla="*/ 693 h 1863"/>
                <a:gd name="T70" fmla="*/ 981 w 4608"/>
                <a:gd name="T71" fmla="*/ 696 h 1863"/>
                <a:gd name="T72" fmla="*/ 843 w 4608"/>
                <a:gd name="T73" fmla="*/ 705 h 1863"/>
                <a:gd name="T74" fmla="*/ 690 w 4608"/>
                <a:gd name="T75" fmla="*/ 723 h 1863"/>
                <a:gd name="T76" fmla="*/ 478 w 4608"/>
                <a:gd name="T77" fmla="*/ 761 h 1863"/>
                <a:gd name="T78" fmla="*/ 178 w 4608"/>
                <a:gd name="T79" fmla="*/ 953 h 1863"/>
                <a:gd name="T80" fmla="*/ 2 w 4608"/>
                <a:gd name="T81" fmla="*/ 1099 h 1863"/>
                <a:gd name="T82" fmla="*/ 0 w 4608"/>
                <a:gd name="T83" fmla="*/ 156 h 1863"/>
                <a:gd name="T84" fmla="*/ 417 w 4608"/>
                <a:gd name="T85" fmla="*/ 273 h 18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608"/>
                <a:gd name="T130" fmla="*/ 0 h 1863"/>
                <a:gd name="T131" fmla="*/ 4608 w 4608"/>
                <a:gd name="T132" fmla="*/ 1863 h 18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608" h="1863">
                  <a:moveTo>
                    <a:pt x="417" y="273"/>
                  </a:moveTo>
                  <a:lnTo>
                    <a:pt x="537" y="303"/>
                  </a:lnTo>
                  <a:lnTo>
                    <a:pt x="738" y="321"/>
                  </a:lnTo>
                  <a:lnTo>
                    <a:pt x="885" y="306"/>
                  </a:lnTo>
                  <a:lnTo>
                    <a:pt x="1113" y="270"/>
                  </a:lnTo>
                  <a:lnTo>
                    <a:pt x="1590" y="165"/>
                  </a:lnTo>
                  <a:lnTo>
                    <a:pt x="1836" y="123"/>
                  </a:lnTo>
                  <a:lnTo>
                    <a:pt x="2199" y="93"/>
                  </a:lnTo>
                  <a:lnTo>
                    <a:pt x="2889" y="63"/>
                  </a:lnTo>
                  <a:lnTo>
                    <a:pt x="3477" y="24"/>
                  </a:lnTo>
                  <a:lnTo>
                    <a:pt x="3687" y="0"/>
                  </a:lnTo>
                  <a:lnTo>
                    <a:pt x="3984" y="21"/>
                  </a:lnTo>
                  <a:lnTo>
                    <a:pt x="4338" y="66"/>
                  </a:lnTo>
                  <a:lnTo>
                    <a:pt x="4608" y="120"/>
                  </a:lnTo>
                  <a:lnTo>
                    <a:pt x="4608" y="1779"/>
                  </a:lnTo>
                  <a:lnTo>
                    <a:pt x="4491" y="1851"/>
                  </a:lnTo>
                  <a:lnTo>
                    <a:pt x="4359" y="1863"/>
                  </a:lnTo>
                  <a:lnTo>
                    <a:pt x="4197" y="1755"/>
                  </a:lnTo>
                  <a:lnTo>
                    <a:pt x="4065" y="1605"/>
                  </a:lnTo>
                  <a:lnTo>
                    <a:pt x="3834" y="1335"/>
                  </a:lnTo>
                  <a:lnTo>
                    <a:pt x="3621" y="1224"/>
                  </a:lnTo>
                  <a:lnTo>
                    <a:pt x="3405" y="1086"/>
                  </a:lnTo>
                  <a:lnTo>
                    <a:pt x="3363" y="822"/>
                  </a:lnTo>
                  <a:lnTo>
                    <a:pt x="3097" y="761"/>
                  </a:lnTo>
                  <a:lnTo>
                    <a:pt x="2883" y="897"/>
                  </a:lnTo>
                  <a:lnTo>
                    <a:pt x="2724" y="843"/>
                  </a:lnTo>
                  <a:lnTo>
                    <a:pt x="2589" y="825"/>
                  </a:lnTo>
                  <a:lnTo>
                    <a:pt x="2448" y="933"/>
                  </a:lnTo>
                  <a:lnTo>
                    <a:pt x="2337" y="1053"/>
                  </a:lnTo>
                  <a:lnTo>
                    <a:pt x="2160" y="1176"/>
                  </a:lnTo>
                  <a:lnTo>
                    <a:pt x="2040" y="1008"/>
                  </a:lnTo>
                  <a:lnTo>
                    <a:pt x="1851" y="876"/>
                  </a:lnTo>
                  <a:lnTo>
                    <a:pt x="1680" y="813"/>
                  </a:lnTo>
                  <a:lnTo>
                    <a:pt x="1440" y="765"/>
                  </a:lnTo>
                  <a:lnTo>
                    <a:pt x="1179" y="693"/>
                  </a:lnTo>
                  <a:lnTo>
                    <a:pt x="981" y="696"/>
                  </a:lnTo>
                  <a:lnTo>
                    <a:pt x="843" y="705"/>
                  </a:lnTo>
                  <a:lnTo>
                    <a:pt x="690" y="723"/>
                  </a:lnTo>
                  <a:lnTo>
                    <a:pt x="478" y="761"/>
                  </a:lnTo>
                  <a:lnTo>
                    <a:pt x="178" y="953"/>
                  </a:lnTo>
                  <a:lnTo>
                    <a:pt x="2" y="1099"/>
                  </a:lnTo>
                  <a:lnTo>
                    <a:pt x="0" y="156"/>
                  </a:lnTo>
                  <a:lnTo>
                    <a:pt x="417" y="273"/>
                  </a:lnTo>
                  <a:close/>
                </a:path>
              </a:pathLst>
            </a:custGeom>
            <a:solidFill>
              <a:srgbClr val="FFCC00">
                <a:alpha val="50195"/>
              </a:srgbClr>
            </a:solidFill>
            <a:ln w="9525">
              <a:noFill/>
              <a:round/>
              <a:headEnd/>
              <a:tailEnd/>
            </a:ln>
          </p:spPr>
          <p:txBody>
            <a:bodyPr/>
            <a:lstStyle/>
            <a:p>
              <a:endParaRPr lang="en-GB"/>
            </a:p>
          </p:txBody>
        </p:sp>
      </p:grpSp>
      <p:sp>
        <p:nvSpPr>
          <p:cNvPr id="7"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28</a:t>
            </a:fld>
            <a:endParaRPr lang="en-US" dirty="0" smtClean="0"/>
          </a:p>
        </p:txBody>
      </p:sp>
    </p:spTree>
    <p:extLst>
      <p:ext uri="{BB962C8B-B14F-4D97-AF65-F5344CB8AC3E}">
        <p14:creationId xmlns:p14="http://schemas.microsoft.com/office/powerpoint/2010/main" val="42504232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Carbon Dioxide &amp; </a:t>
            </a:r>
            <a:r>
              <a:rPr lang="en-GB" dirty="0" err="1" smtClean="0"/>
              <a:t>Chl</a:t>
            </a:r>
            <a:r>
              <a:rPr lang="en-GB" dirty="0" smtClean="0"/>
              <a:t>-</a:t>
            </a:r>
            <a:r>
              <a:rPr lang="en-GB" i="1" dirty="0" smtClean="0"/>
              <a:t>a</a:t>
            </a:r>
            <a:endParaRPr lang="en-GB" i="1"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971600" y="188640"/>
            <a:ext cx="7373172" cy="4503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9587" y="4869160"/>
            <a:ext cx="9143999" cy="1015663"/>
          </a:xfrm>
          <a:prstGeom prst="rect">
            <a:avLst/>
          </a:prstGeom>
        </p:spPr>
        <p:txBody>
          <a:bodyPr wrap="square">
            <a:spAutoFit/>
          </a:bodyPr>
          <a:lstStyle/>
          <a:p>
            <a:r>
              <a:rPr lang="en-GB" sz="2000" dirty="0" smtClean="0">
                <a:latin typeface="Comic Sans MS" panose="030F0702030302020204" pitchFamily="66" charset="0"/>
              </a:rPr>
              <a:t>Blue: Observatory     </a:t>
            </a:r>
            <a:r>
              <a:rPr lang="en-GB" sz="2000" dirty="0" smtClean="0">
                <a:latin typeface="Comic Sans MS" panose="030F0702030302020204" pitchFamily="66" charset="0"/>
              </a:rPr>
              <a:t>Red: Ships </a:t>
            </a:r>
            <a:r>
              <a:rPr lang="en-GB" sz="2000" dirty="0">
                <a:latin typeface="Comic Sans MS" panose="030F0702030302020204" pitchFamily="66" charset="0"/>
              </a:rPr>
              <a:t>O</a:t>
            </a:r>
            <a:r>
              <a:rPr lang="en-GB" sz="2000" dirty="0" smtClean="0">
                <a:latin typeface="Comic Sans MS" panose="030F0702030302020204" pitchFamily="66" charset="0"/>
              </a:rPr>
              <a:t>f Opportunity (SOO)</a:t>
            </a:r>
          </a:p>
          <a:p>
            <a:endParaRPr lang="en-GB" sz="2000" dirty="0" smtClean="0">
              <a:latin typeface="Comic Sans MS" panose="030F0702030302020204" pitchFamily="66" charset="0"/>
            </a:endParaRPr>
          </a:p>
          <a:p>
            <a:r>
              <a:rPr lang="en-GB" sz="2000" b="1" dirty="0" smtClean="0">
                <a:latin typeface="Comic Sans MS" panose="030F0702030302020204" pitchFamily="66" charset="0"/>
              </a:rPr>
              <a:t>(</a:t>
            </a:r>
            <a:r>
              <a:rPr lang="en-GB" sz="2000" b="1" dirty="0">
                <a:latin typeface="Comic Sans MS" panose="030F0702030302020204" pitchFamily="66" charset="0"/>
              </a:rPr>
              <a:t>a) </a:t>
            </a:r>
            <a:r>
              <a:rPr lang="en-GB" sz="2000" dirty="0">
                <a:latin typeface="Comic Sans MS" panose="030F0702030302020204" pitchFamily="66" charset="0"/>
              </a:rPr>
              <a:t>p(CO2); </a:t>
            </a:r>
            <a:r>
              <a:rPr lang="en-GB" sz="2000" b="1" dirty="0">
                <a:latin typeface="Comic Sans MS" panose="030F0702030302020204" pitchFamily="66" charset="0"/>
              </a:rPr>
              <a:t>(b) </a:t>
            </a:r>
            <a:r>
              <a:rPr lang="en-GB" sz="2000" dirty="0" smtClean="0">
                <a:latin typeface="Comic Sans MS" panose="030F0702030302020204" pitchFamily="66" charset="0"/>
              </a:rPr>
              <a:t>chlorophyll a </a:t>
            </a:r>
            <a:r>
              <a:rPr lang="en-GB" sz="2000" b="1" dirty="0">
                <a:latin typeface="Comic Sans MS" panose="030F0702030302020204" pitchFamily="66" charset="0"/>
              </a:rPr>
              <a:t>(c) </a:t>
            </a:r>
            <a:r>
              <a:rPr lang="en-GB" sz="2000" dirty="0">
                <a:latin typeface="Comic Sans MS" panose="030F0702030302020204" pitchFamily="66" charset="0"/>
              </a:rPr>
              <a:t>weekly-averaged nitrate concentration.</a:t>
            </a:r>
          </a:p>
        </p:txBody>
      </p:sp>
      <p:sp>
        <p:nvSpPr>
          <p:cNvPr id="6" name="Rectangle 5"/>
          <p:cNvSpPr/>
          <p:nvPr/>
        </p:nvSpPr>
        <p:spPr>
          <a:xfrm>
            <a:off x="35496" y="6474822"/>
            <a:ext cx="2087431" cy="338554"/>
          </a:xfrm>
          <a:prstGeom prst="rect">
            <a:avLst/>
          </a:prstGeom>
        </p:spPr>
        <p:txBody>
          <a:bodyPr wrap="none">
            <a:spAutoFit/>
          </a:bodyPr>
          <a:lstStyle/>
          <a:p>
            <a:r>
              <a:rPr lang="en-GB" sz="1600" b="0" i="1" dirty="0" smtClean="0">
                <a:latin typeface="Comic Sans MS" panose="030F0702030302020204" pitchFamily="66" charset="0"/>
              </a:rPr>
              <a:t>Hartman et </a:t>
            </a:r>
            <a:r>
              <a:rPr lang="en-GB" sz="1600" b="0" i="1" dirty="0">
                <a:latin typeface="Comic Sans MS" panose="030F0702030302020204" pitchFamily="66" charset="0"/>
              </a:rPr>
              <a:t>al. </a:t>
            </a:r>
            <a:r>
              <a:rPr lang="en-GB" sz="1600" b="0" i="1" dirty="0" smtClean="0">
                <a:latin typeface="Comic Sans MS" panose="030F0702030302020204" pitchFamily="66" charset="0"/>
              </a:rPr>
              <a:t>2015</a:t>
            </a:r>
            <a:endParaRPr lang="en-GB" sz="1600" b="0" i="1" dirty="0">
              <a:latin typeface="Comic Sans MS" panose="030F0702030302020204" pitchFamily="66" charset="0"/>
            </a:endParaRPr>
          </a:p>
        </p:txBody>
      </p:sp>
    </p:spTree>
    <p:extLst>
      <p:ext uri="{BB962C8B-B14F-4D97-AF65-F5344CB8AC3E}">
        <p14:creationId xmlns:p14="http://schemas.microsoft.com/office/powerpoint/2010/main" val="846153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E25E99ED-BAC9-40B2-9E6D-3E272612D97D}" type="slidenum">
              <a:rPr lang="en-US">
                <a:latin typeface="Comic Sans MS" panose="030F0702030302020204" pitchFamily="66" charset="0"/>
              </a:rPr>
              <a:pPr/>
              <a:t>3</a:t>
            </a:fld>
            <a:endParaRPr lang="en-US">
              <a:latin typeface="Comic Sans MS" panose="030F0702030302020204" pitchFamily="66" charset="0"/>
            </a:endParaRPr>
          </a:p>
        </p:txBody>
      </p:sp>
      <p:sp>
        <p:nvSpPr>
          <p:cNvPr id="2862084" name="Rectangle 4"/>
          <p:cNvSpPr>
            <a:spLocks noChangeArrowheads="1"/>
          </p:cNvSpPr>
          <p:nvPr/>
        </p:nvSpPr>
        <p:spPr bwMode="auto">
          <a:xfrm>
            <a:off x="-36512" y="115888"/>
            <a:ext cx="9144000" cy="757130"/>
          </a:xfrm>
          <a:prstGeom prst="rect">
            <a:avLst/>
          </a:prstGeom>
          <a:noFill/>
          <a:ln w="9525">
            <a:noFill/>
            <a:miter lim="800000"/>
            <a:headEnd/>
            <a:tailEnd/>
          </a:ln>
        </p:spPr>
        <p:txBody>
          <a:bodyPr>
            <a:spAutoFit/>
          </a:bodyPr>
          <a:lstStyle/>
          <a:p>
            <a:pPr algn="ctr" eaLnBrk="1" hangingPunct="1">
              <a:lnSpc>
                <a:spcPct val="90000"/>
              </a:lnSpc>
            </a:pPr>
            <a:r>
              <a:rPr lang="en-US" sz="2400" dirty="0" smtClean="0">
                <a:latin typeface="Comic Sans MS" panose="030F0702030302020204" pitchFamily="66" charset="0"/>
              </a:rPr>
              <a:t>OceanSITES</a:t>
            </a:r>
            <a:endParaRPr lang="en-US" sz="2400" dirty="0">
              <a:latin typeface="Comic Sans MS" panose="030F0702030302020204" pitchFamily="66" charset="0"/>
            </a:endParaRPr>
          </a:p>
          <a:p>
            <a:pPr algn="ctr" eaLnBrk="1" hangingPunct="1">
              <a:lnSpc>
                <a:spcPct val="90000"/>
              </a:lnSpc>
            </a:pPr>
            <a:r>
              <a:rPr lang="en-US" sz="2400" dirty="0" smtClean="0">
                <a:latin typeface="Comic Sans MS" panose="030F0702030302020204" pitchFamily="66" charset="0"/>
              </a:rPr>
              <a:t>The</a:t>
            </a:r>
            <a:r>
              <a:rPr lang="en-US" sz="2000" dirty="0" smtClean="0">
                <a:latin typeface="Comic Sans MS" panose="030F0702030302020204" pitchFamily="66" charset="0"/>
              </a:rPr>
              <a:t> </a:t>
            </a:r>
            <a:r>
              <a:rPr lang="en-US" sz="2000" dirty="0">
                <a:latin typeface="Comic Sans MS" panose="030F0702030302020204" pitchFamily="66" charset="0"/>
              </a:rPr>
              <a:t>global network of Deep ocean Eulerian observatories</a:t>
            </a:r>
          </a:p>
        </p:txBody>
      </p:sp>
      <p:pic>
        <p:nvPicPr>
          <p:cNvPr id="962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045" t="14992" r="21343" b="8325"/>
          <a:stretch/>
        </p:blipFill>
        <p:spPr bwMode="auto">
          <a:xfrm>
            <a:off x="612098" y="883781"/>
            <a:ext cx="7919804" cy="5929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3923928" y="2060848"/>
            <a:ext cx="45087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0">
              <a:latin typeface="Comic Sans MS" panose="030F0702030302020204" pitchFamily="66" charset="0"/>
            </a:endParaRPr>
          </a:p>
        </p:txBody>
      </p:sp>
      <p:sp>
        <p:nvSpPr>
          <p:cNvPr id="8" name="Slide Number Placeholder 3"/>
          <p:cNvSpPr txBox="1">
            <a:spLocks/>
          </p:cNvSpPr>
          <p:nvPr/>
        </p:nvSpPr>
        <p:spPr bwMode="auto">
          <a:xfrm>
            <a:off x="7203504" y="6500192"/>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25E6A85-BE32-4E62-84E6-A97FFE39DB5B}" type="slidenum">
              <a:rPr kumimoji="0" lang="en-US" sz="1400" b="0" i="0" u="none" strike="noStrike" kern="1200" cap="none" spc="0" normalizeH="0" baseline="0" noProof="0" smtClean="0">
                <a:ln>
                  <a:noFill/>
                </a:ln>
                <a:solidFill>
                  <a:schemeClr val="tx1"/>
                </a:solidFill>
                <a:effectLst/>
                <a:uLnTx/>
                <a:uFillTx/>
                <a:latin typeface="Comic Sans MS" panose="030F0702030302020204" pitchFamily="66"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400" b="0" i="0" u="none" strike="noStrike" kern="1200" cap="none" spc="0" normalizeH="0" baseline="0" noProof="0" dirty="0" smtClean="0">
              <a:ln>
                <a:noFill/>
              </a:ln>
              <a:solidFill>
                <a:schemeClr val="tx1"/>
              </a:solidFill>
              <a:effectLst/>
              <a:uLnTx/>
              <a:uFillTx/>
              <a:latin typeface="Comic Sans MS" panose="030F0702030302020204" pitchFamily="66" charset="0"/>
            </a:endParaRPr>
          </a:p>
        </p:txBody>
      </p:sp>
    </p:spTree>
    <p:extLst>
      <p:ext uri="{BB962C8B-B14F-4D97-AF65-F5344CB8AC3E}">
        <p14:creationId xmlns:p14="http://schemas.microsoft.com/office/powerpoint/2010/main" val="302192564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030077" y="188640"/>
            <a:ext cx="7083846" cy="406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r>
              <a:rPr lang="en-GB" dirty="0" smtClean="0"/>
              <a:t>Temperature &amp; DIC</a:t>
            </a:r>
            <a:endParaRPr lang="en-GB" dirty="0"/>
          </a:p>
        </p:txBody>
      </p:sp>
      <p:sp>
        <p:nvSpPr>
          <p:cNvPr id="6" name="Rectangle 5"/>
          <p:cNvSpPr/>
          <p:nvPr/>
        </p:nvSpPr>
        <p:spPr>
          <a:xfrm>
            <a:off x="35671" y="4745537"/>
            <a:ext cx="9108329" cy="923330"/>
          </a:xfrm>
          <a:prstGeom prst="rect">
            <a:avLst/>
          </a:prstGeom>
        </p:spPr>
        <p:txBody>
          <a:bodyPr wrap="square">
            <a:spAutoFit/>
          </a:bodyPr>
          <a:lstStyle/>
          <a:p>
            <a:pPr marL="342900" indent="-342900">
              <a:buAutoNum type="alphaLcParenBoth"/>
            </a:pPr>
            <a:r>
              <a:rPr lang="en-GB" sz="1800" dirty="0" smtClean="0">
                <a:latin typeface="Comic Sans MS" panose="030F0702030302020204" pitchFamily="66" charset="0"/>
              </a:rPr>
              <a:t>Temperature at 30m depth; </a:t>
            </a:r>
          </a:p>
          <a:p>
            <a:pPr marL="342900" indent="-342900">
              <a:buAutoNum type="alphaLcParenBoth"/>
            </a:pPr>
            <a:r>
              <a:rPr lang="en-GB" sz="1800" dirty="0" smtClean="0">
                <a:latin typeface="Comic Sans MS" panose="030F0702030302020204" pitchFamily="66" charset="0"/>
              </a:rPr>
              <a:t>Calculated </a:t>
            </a:r>
            <a:r>
              <a:rPr lang="en-GB" sz="1800" dirty="0" smtClean="0">
                <a:latin typeface="Comic Sans MS" panose="030F0702030302020204" pitchFamily="66" charset="0"/>
              </a:rPr>
              <a:t>mixed </a:t>
            </a:r>
            <a:r>
              <a:rPr lang="en-GB" sz="1800" dirty="0">
                <a:latin typeface="Comic Sans MS" panose="030F0702030302020204" pitchFamily="66" charset="0"/>
              </a:rPr>
              <a:t>layer depth (MLD</a:t>
            </a:r>
            <a:r>
              <a:rPr lang="en-GB" sz="1800" dirty="0" smtClean="0">
                <a:latin typeface="Comic Sans MS" panose="030F0702030302020204" pitchFamily="66" charset="0"/>
              </a:rPr>
              <a:t>); </a:t>
            </a:r>
          </a:p>
          <a:p>
            <a:pPr marL="342900" indent="-342900">
              <a:buAutoNum type="alphaLcParenBoth"/>
            </a:pPr>
            <a:r>
              <a:rPr lang="en-GB" sz="1800" dirty="0" smtClean="0">
                <a:latin typeface="Comic Sans MS" panose="030F0702030302020204" pitchFamily="66" charset="0"/>
              </a:rPr>
              <a:t>Calculated </a:t>
            </a:r>
            <a:r>
              <a:rPr lang="en-GB" sz="1800" dirty="0" smtClean="0">
                <a:latin typeface="Comic Sans MS" panose="030F0702030302020204" pitchFamily="66" charset="0"/>
              </a:rPr>
              <a:t>weekly dissolved </a:t>
            </a:r>
            <a:r>
              <a:rPr lang="en-GB" sz="1800" dirty="0">
                <a:latin typeface="Comic Sans MS" panose="030F0702030302020204" pitchFamily="66" charset="0"/>
              </a:rPr>
              <a:t>inorganic carbon (DIC) </a:t>
            </a:r>
            <a:r>
              <a:rPr lang="en-GB" sz="1800" dirty="0" smtClean="0">
                <a:latin typeface="Comic Sans MS" panose="030F0702030302020204" pitchFamily="66" charset="0"/>
              </a:rPr>
              <a:t>(SOO </a:t>
            </a:r>
            <a:r>
              <a:rPr lang="en-GB" sz="1800" dirty="0">
                <a:latin typeface="Comic Sans MS" panose="030F0702030302020204" pitchFamily="66" charset="0"/>
              </a:rPr>
              <a:t>data (</a:t>
            </a:r>
            <a:r>
              <a:rPr lang="en-GB" sz="1800" dirty="0" smtClean="0">
                <a:latin typeface="Comic Sans MS" panose="030F0702030302020204" pitchFamily="66" charset="0"/>
              </a:rPr>
              <a:t>red circles</a:t>
            </a:r>
            <a:r>
              <a:rPr lang="en-GB" sz="1800" dirty="0">
                <a:latin typeface="Comic Sans MS" panose="030F0702030302020204" pitchFamily="66" charset="0"/>
              </a:rPr>
              <a:t>).</a:t>
            </a:r>
          </a:p>
        </p:txBody>
      </p:sp>
      <p:sp>
        <p:nvSpPr>
          <p:cNvPr id="8" name="Rectangle 7"/>
          <p:cNvSpPr/>
          <p:nvPr/>
        </p:nvSpPr>
        <p:spPr>
          <a:xfrm>
            <a:off x="35496" y="6474822"/>
            <a:ext cx="2087431" cy="338554"/>
          </a:xfrm>
          <a:prstGeom prst="rect">
            <a:avLst/>
          </a:prstGeom>
        </p:spPr>
        <p:txBody>
          <a:bodyPr wrap="none">
            <a:spAutoFit/>
          </a:bodyPr>
          <a:lstStyle/>
          <a:p>
            <a:r>
              <a:rPr lang="en-GB" sz="1600" b="0" i="1" dirty="0" smtClean="0">
                <a:latin typeface="Comic Sans MS" panose="030F0702030302020204" pitchFamily="66" charset="0"/>
              </a:rPr>
              <a:t>Hartman et </a:t>
            </a:r>
            <a:r>
              <a:rPr lang="en-GB" sz="1600" b="0" i="1" dirty="0">
                <a:latin typeface="Comic Sans MS" panose="030F0702030302020204" pitchFamily="66" charset="0"/>
              </a:rPr>
              <a:t>al. </a:t>
            </a:r>
            <a:r>
              <a:rPr lang="en-GB" sz="1600" b="0" i="1" dirty="0" smtClean="0">
                <a:latin typeface="Comic Sans MS" panose="030F0702030302020204" pitchFamily="66" charset="0"/>
              </a:rPr>
              <a:t>2015</a:t>
            </a:r>
            <a:endParaRPr lang="en-GB" sz="1600" b="0" i="1" dirty="0">
              <a:latin typeface="Comic Sans MS" panose="030F0702030302020204" pitchFamily="66" charset="0"/>
            </a:endParaRPr>
          </a:p>
        </p:txBody>
      </p:sp>
    </p:spTree>
    <p:extLst>
      <p:ext uri="{BB962C8B-B14F-4D97-AF65-F5344CB8AC3E}">
        <p14:creationId xmlns:p14="http://schemas.microsoft.com/office/powerpoint/2010/main" val="3564389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0" name="Group 8"/>
          <p:cNvGrpSpPr>
            <a:grpSpLocks/>
          </p:cNvGrpSpPr>
          <p:nvPr/>
        </p:nvGrpSpPr>
        <p:grpSpPr bwMode="auto">
          <a:xfrm>
            <a:off x="198438" y="901700"/>
            <a:ext cx="5222475" cy="5313205"/>
            <a:chOff x="179512" y="282705"/>
            <a:chExt cx="5256584" cy="5090511"/>
          </a:xfrm>
        </p:grpSpPr>
        <p:grpSp>
          <p:nvGrpSpPr>
            <p:cNvPr id="4104" name="Group 7"/>
            <p:cNvGrpSpPr>
              <a:grpSpLocks/>
            </p:cNvGrpSpPr>
            <p:nvPr/>
          </p:nvGrpSpPr>
          <p:grpSpPr bwMode="auto">
            <a:xfrm>
              <a:off x="179512" y="282705"/>
              <a:ext cx="5256584" cy="5090511"/>
              <a:chOff x="179512" y="282705"/>
              <a:chExt cx="5256584" cy="5090511"/>
            </a:xfrm>
          </p:grpSpPr>
          <p:pic>
            <p:nvPicPr>
              <p:cNvPr id="4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31" y="2827464"/>
                <a:ext cx="5250065" cy="254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
              <p:cNvPicPr>
                <a:picLocks noChangeAspect="1" noChangeArrowheads="1"/>
              </p:cNvPicPr>
              <p:nvPr/>
            </p:nvPicPr>
            <p:blipFill>
              <a:blip r:embed="rId4">
                <a:extLst>
                  <a:ext uri="{28A0092B-C50C-407E-A947-70E740481C1C}">
                    <a14:useLocalDpi xmlns:a14="http://schemas.microsoft.com/office/drawing/2010/main" val="0"/>
                  </a:ext>
                </a:extLst>
              </a:blip>
              <a:srcRect r="4001" b="65923"/>
              <a:stretch>
                <a:fillRect/>
              </a:stretch>
            </p:blipFill>
            <p:spPr bwMode="auto">
              <a:xfrm>
                <a:off x="179512" y="282705"/>
                <a:ext cx="5216722" cy="286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a:xfrm>
              <a:off x="1548324" y="405284"/>
              <a:ext cx="504481" cy="287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4101" name="TextBox 9"/>
          <p:cNvSpPr txBox="1">
            <a:spLocks noChangeArrowheads="1"/>
          </p:cNvSpPr>
          <p:nvPr/>
        </p:nvSpPr>
        <p:spPr bwMode="auto">
          <a:xfrm>
            <a:off x="0" y="141287"/>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2800" b="1" dirty="0" smtClean="0"/>
              <a:t>CO</a:t>
            </a:r>
            <a:r>
              <a:rPr lang="en-GB" altLang="en-US" sz="2800" b="1" baseline="-25000" dirty="0" smtClean="0"/>
              <a:t>2</a:t>
            </a:r>
            <a:r>
              <a:rPr lang="en-GB" altLang="en-US" sz="2800" b="1" dirty="0" smtClean="0"/>
              <a:t> </a:t>
            </a:r>
            <a:r>
              <a:rPr lang="en-GB" altLang="en-US" sz="2800" b="1" dirty="0" smtClean="0"/>
              <a:t>Flux calculations</a:t>
            </a:r>
            <a:endParaRPr lang="en-GB" altLang="en-US" sz="2800" dirty="0"/>
          </a:p>
        </p:txBody>
      </p:sp>
      <p:sp>
        <p:nvSpPr>
          <p:cNvPr id="4102" name="TextBox 16"/>
          <p:cNvSpPr txBox="1">
            <a:spLocks noChangeArrowheads="1"/>
          </p:cNvSpPr>
          <p:nvPr/>
        </p:nvSpPr>
        <p:spPr bwMode="auto">
          <a:xfrm>
            <a:off x="5420913" y="4499582"/>
            <a:ext cx="3723087" cy="8309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2400" dirty="0" smtClean="0"/>
              <a:t>A </a:t>
            </a:r>
            <a:r>
              <a:rPr lang="en-GB" altLang="en-US" sz="2400" dirty="0" smtClean="0"/>
              <a:t>net </a:t>
            </a:r>
            <a:r>
              <a:rPr lang="en-GB" altLang="en-US" sz="2400" dirty="0"/>
              <a:t>CO</a:t>
            </a:r>
            <a:r>
              <a:rPr lang="en-GB" altLang="en-US" sz="2400" baseline="-25000" dirty="0"/>
              <a:t>2</a:t>
            </a:r>
            <a:r>
              <a:rPr lang="en-GB" altLang="en-US" sz="2400" dirty="0"/>
              <a:t> sink:</a:t>
            </a:r>
          </a:p>
          <a:p>
            <a:pPr algn="ctr" eaLnBrk="1" hangingPunct="1">
              <a:spcBef>
                <a:spcPct val="0"/>
              </a:spcBef>
              <a:buFontTx/>
              <a:buNone/>
            </a:pPr>
            <a:r>
              <a:rPr lang="en-GB" altLang="en-US" sz="2400" dirty="0" smtClean="0"/>
              <a:t>&lt; -</a:t>
            </a:r>
            <a:r>
              <a:rPr lang="en-GB" altLang="en-US" sz="2400" dirty="0"/>
              <a:t>5.0 ± 2 </a:t>
            </a:r>
            <a:r>
              <a:rPr lang="en-GB" altLang="en-US" sz="2400" dirty="0" err="1"/>
              <a:t>mmol</a:t>
            </a:r>
            <a:r>
              <a:rPr lang="en-GB" altLang="en-US" sz="2400" dirty="0"/>
              <a:t> m</a:t>
            </a:r>
            <a:r>
              <a:rPr lang="en-GB" altLang="en-US" sz="2400" baseline="30000" dirty="0"/>
              <a:t>−2</a:t>
            </a:r>
            <a:r>
              <a:rPr lang="en-GB" altLang="en-US" sz="2400" dirty="0"/>
              <a:t> d</a:t>
            </a:r>
            <a:r>
              <a:rPr lang="en-GB" altLang="en-US" sz="2400" baseline="30000" dirty="0"/>
              <a:t>−1</a:t>
            </a:r>
            <a:r>
              <a:rPr lang="en-GB" altLang="en-US" sz="2400" dirty="0"/>
              <a:t> </a:t>
            </a:r>
          </a:p>
        </p:txBody>
      </p:sp>
      <p:sp>
        <p:nvSpPr>
          <p:cNvPr id="13" name="TextBox 9"/>
          <p:cNvSpPr txBox="1">
            <a:spLocks noChangeArrowheads="1"/>
          </p:cNvSpPr>
          <p:nvPr/>
        </p:nvSpPr>
        <p:spPr bwMode="auto">
          <a:xfrm>
            <a:off x="5420913" y="901700"/>
            <a:ext cx="37230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2000" dirty="0" smtClean="0"/>
              <a:t>1m depth temp. </a:t>
            </a:r>
            <a:r>
              <a:rPr lang="en-GB" altLang="en-US" sz="2000" dirty="0"/>
              <a:t>and CO</a:t>
            </a:r>
            <a:r>
              <a:rPr lang="en-GB" altLang="en-US" sz="2000" baseline="-25000" dirty="0"/>
              <a:t>2</a:t>
            </a:r>
            <a:r>
              <a:rPr lang="en-GB" altLang="en-US" sz="2000" dirty="0"/>
              <a:t> </a:t>
            </a:r>
            <a:r>
              <a:rPr lang="en-GB" altLang="en-US" sz="2000" dirty="0" smtClean="0"/>
              <a:t>, </a:t>
            </a:r>
            <a:r>
              <a:rPr lang="en-GB" altLang="en-US" sz="2000" dirty="0" smtClean="0"/>
              <a:t>2m altitude </a:t>
            </a:r>
            <a:r>
              <a:rPr lang="en-GB" altLang="en-US" sz="2000" b="1" dirty="0" smtClean="0"/>
              <a:t>wind </a:t>
            </a:r>
            <a:r>
              <a:rPr lang="en-GB" altLang="en-US" sz="2000" b="1" dirty="0" smtClean="0"/>
              <a:t>speed</a:t>
            </a:r>
            <a:r>
              <a:rPr lang="en-GB" altLang="en-US" sz="2000" dirty="0" smtClean="0"/>
              <a:t> </a:t>
            </a:r>
            <a:r>
              <a:rPr lang="en-GB" altLang="en-US" sz="2000" dirty="0"/>
              <a:t>and Mace Head atmospheric </a:t>
            </a:r>
            <a:r>
              <a:rPr lang="en-GB" altLang="en-US" sz="2000" dirty="0" smtClean="0"/>
              <a:t>CO</a:t>
            </a:r>
            <a:r>
              <a:rPr lang="en-GB" altLang="en-US" sz="2000" baseline="-25000" dirty="0" smtClean="0"/>
              <a:t>2 </a:t>
            </a:r>
            <a:endParaRPr lang="en-GB" altLang="en-US" sz="2000" dirty="0"/>
          </a:p>
        </p:txBody>
      </p:sp>
      <p:sp>
        <p:nvSpPr>
          <p:cNvPr id="11" name="Rectangle 10"/>
          <p:cNvSpPr/>
          <p:nvPr/>
        </p:nvSpPr>
        <p:spPr>
          <a:xfrm>
            <a:off x="35496" y="6474822"/>
            <a:ext cx="2087431" cy="338554"/>
          </a:xfrm>
          <a:prstGeom prst="rect">
            <a:avLst/>
          </a:prstGeom>
        </p:spPr>
        <p:txBody>
          <a:bodyPr wrap="none">
            <a:spAutoFit/>
          </a:bodyPr>
          <a:lstStyle/>
          <a:p>
            <a:r>
              <a:rPr lang="en-GB" sz="1600" b="0" i="1" dirty="0" smtClean="0">
                <a:latin typeface="Comic Sans MS" panose="030F0702030302020204" pitchFamily="66" charset="0"/>
              </a:rPr>
              <a:t>Hartman et </a:t>
            </a:r>
            <a:r>
              <a:rPr lang="en-GB" sz="1600" b="0" i="1" dirty="0">
                <a:latin typeface="Comic Sans MS" panose="030F0702030302020204" pitchFamily="66" charset="0"/>
              </a:rPr>
              <a:t>al. </a:t>
            </a:r>
            <a:r>
              <a:rPr lang="en-GB" sz="1600" b="0" i="1" dirty="0" smtClean="0">
                <a:latin typeface="Comic Sans MS" panose="030F0702030302020204" pitchFamily="66" charset="0"/>
              </a:rPr>
              <a:t>2015</a:t>
            </a:r>
            <a:endParaRPr lang="en-GB" sz="1600" b="0" i="1" dirty="0">
              <a:latin typeface="Comic Sans MS" panose="030F0702030302020204" pitchFamily="66" charset="0"/>
            </a:endParaRPr>
          </a:p>
        </p:txBody>
      </p:sp>
    </p:spTree>
    <p:extLst>
      <p:ext uri="{BB962C8B-B14F-4D97-AF65-F5344CB8AC3E}">
        <p14:creationId xmlns:p14="http://schemas.microsoft.com/office/powerpoint/2010/main" val="318923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07904" y="2780928"/>
            <a:ext cx="1944216" cy="523220"/>
          </a:xfrm>
          <a:prstGeom prst="rect">
            <a:avLst/>
          </a:prstGeom>
          <a:noFill/>
          <a:ln w="38100">
            <a:solidFill>
              <a:srgbClr val="FFFF00"/>
            </a:solidFill>
          </a:ln>
        </p:spPr>
        <p:txBody>
          <a:bodyPr wrap="square" rtlCol="0">
            <a:spAutoFit/>
          </a:bodyPr>
          <a:lstStyle/>
          <a:p>
            <a:r>
              <a:rPr lang="en-GB" dirty="0" smtClean="0">
                <a:ln>
                  <a:solidFill>
                    <a:schemeClr val="bg1"/>
                  </a:solidFill>
                </a:ln>
              </a:rPr>
              <a:t>Example </a:t>
            </a:r>
            <a:r>
              <a:rPr lang="en-GB" dirty="0" smtClean="0">
                <a:ln>
                  <a:solidFill>
                    <a:schemeClr val="bg1"/>
                  </a:solidFill>
                </a:ln>
              </a:rPr>
              <a:t>3</a:t>
            </a:r>
            <a:endParaRPr lang="en-GB" dirty="0">
              <a:ln>
                <a:solidFill>
                  <a:schemeClr val="bg1"/>
                </a:solidFill>
              </a:ln>
            </a:endParaRPr>
          </a:p>
        </p:txBody>
      </p:sp>
      <p:sp>
        <p:nvSpPr>
          <p:cNvPr id="3"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32</a:t>
            </a:fld>
            <a:endParaRPr lang="en-US" dirty="0" smtClean="0"/>
          </a:p>
        </p:txBody>
      </p:sp>
      <p:sp>
        <p:nvSpPr>
          <p:cNvPr id="2" name="TextBox 1"/>
          <p:cNvSpPr txBox="1"/>
          <p:nvPr/>
        </p:nvSpPr>
        <p:spPr>
          <a:xfrm>
            <a:off x="971600" y="3841884"/>
            <a:ext cx="8172400" cy="523220"/>
          </a:xfrm>
          <a:prstGeom prst="rect">
            <a:avLst/>
          </a:prstGeom>
          <a:noFill/>
        </p:spPr>
        <p:txBody>
          <a:bodyPr wrap="square" rtlCol="0">
            <a:spAutoFit/>
          </a:bodyPr>
          <a:lstStyle/>
          <a:p>
            <a:r>
              <a:rPr lang="en-GB" dirty="0" smtClean="0">
                <a:latin typeface="Comic Sans MS" panose="030F0702030302020204" pitchFamily="66" charset="0"/>
              </a:rPr>
              <a:t>Efficiency of the biological carbon pump</a:t>
            </a:r>
            <a:endParaRPr lang="en-GB" dirty="0">
              <a:latin typeface="Comic Sans MS" panose="030F0702030302020204" pitchFamily="66" charset="0"/>
            </a:endParaRPr>
          </a:p>
        </p:txBody>
      </p:sp>
    </p:spTree>
    <p:extLst>
      <p:ext uri="{BB962C8B-B14F-4D97-AF65-F5344CB8AC3E}">
        <p14:creationId xmlns:p14="http://schemas.microsoft.com/office/powerpoint/2010/main" val="39543788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33</a:t>
            </a:fld>
            <a:endParaRPr lang="en-US" dirty="0" smtClean="0"/>
          </a:p>
        </p:txBody>
      </p:sp>
      <p:pic>
        <p:nvPicPr>
          <p:cNvPr id="962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78" t="10189" r="31245" b="24219"/>
          <a:stretch/>
        </p:blipFill>
        <p:spPr bwMode="auto">
          <a:xfrm>
            <a:off x="323529" y="404664"/>
            <a:ext cx="8424936" cy="5356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12540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34</a:t>
            </a:fld>
            <a:endParaRPr lang="en-US" dirty="0" smtClean="0"/>
          </a:p>
        </p:txBody>
      </p:sp>
      <p:pic>
        <p:nvPicPr>
          <p:cNvPr id="972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82" t="10347" r="35523" b="24219"/>
          <a:stretch/>
        </p:blipFill>
        <p:spPr bwMode="auto">
          <a:xfrm>
            <a:off x="464024" y="404664"/>
            <a:ext cx="8379725" cy="5609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12540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tel 3"/>
          <p:cNvSpPr>
            <a:spLocks noGrp="1"/>
          </p:cNvSpPr>
          <p:nvPr>
            <p:ph type="title"/>
          </p:nvPr>
        </p:nvSpPr>
        <p:spPr>
          <a:xfrm>
            <a:off x="35496" y="274638"/>
            <a:ext cx="8651304" cy="838200"/>
          </a:xfrm>
        </p:spPr>
        <p:txBody>
          <a:bodyPr/>
          <a:lstStyle/>
          <a:p>
            <a:r>
              <a:rPr lang="nb-NO" altLang="en-US" dirty="0" smtClean="0">
                <a:latin typeface="Comic Sans MS" panose="030F0702030302020204" pitchFamily="66" charset="0"/>
              </a:rPr>
              <a:t>Perennial sink </a:t>
            </a:r>
            <a:r>
              <a:rPr lang="nb-NO" altLang="en-US" dirty="0" smtClean="0">
                <a:latin typeface="Comic Sans MS" panose="030F0702030302020204" pitchFamily="66" charset="0"/>
              </a:rPr>
              <a:t>of </a:t>
            </a:r>
            <a:r>
              <a:rPr lang="nb-NO" altLang="en-US" dirty="0" smtClean="0">
                <a:latin typeface="Comic Sans MS" panose="030F0702030302020204" pitchFamily="66" charset="0"/>
              </a:rPr>
              <a:t>CO</a:t>
            </a:r>
            <a:r>
              <a:rPr lang="nb-NO" altLang="en-US" baseline="-25000" dirty="0" smtClean="0">
                <a:latin typeface="Comic Sans MS" panose="030F0702030302020204" pitchFamily="66" charset="0"/>
              </a:rPr>
              <a:t>2</a:t>
            </a:r>
            <a:endParaRPr lang="nb-NO" altLang="en-US" dirty="0" smtClean="0">
              <a:latin typeface="Comic Sans MS" panose="030F0702030302020204" pitchFamily="66" charset="0"/>
            </a:endParaRPr>
          </a:p>
        </p:txBody>
      </p:sp>
      <p:sp>
        <p:nvSpPr>
          <p:cNvPr id="6" name="Plassholder for innhold 5"/>
          <p:cNvSpPr>
            <a:spLocks noGrp="1"/>
          </p:cNvSpPr>
          <p:nvPr>
            <p:ph sz="half" idx="2"/>
          </p:nvPr>
        </p:nvSpPr>
        <p:spPr>
          <a:xfrm>
            <a:off x="4648200" y="1981200"/>
            <a:ext cx="4388296" cy="4114800"/>
          </a:xfrm>
        </p:spPr>
        <p:txBody>
          <a:bodyPr>
            <a:normAutofit lnSpcReduction="10000"/>
          </a:bodyPr>
          <a:lstStyle/>
          <a:p>
            <a:pPr>
              <a:lnSpc>
                <a:spcPct val="80000"/>
              </a:lnSpc>
            </a:pPr>
            <a:r>
              <a:rPr lang="nb-NO" altLang="en-US" sz="2200" dirty="0" smtClean="0">
                <a:latin typeface="Comic Sans MS" panose="030F0702030302020204" pitchFamily="66" charset="0"/>
              </a:rPr>
              <a:t>Strong </a:t>
            </a:r>
            <a:r>
              <a:rPr lang="nb-NO" altLang="en-US" sz="2200" dirty="0" smtClean="0">
                <a:latin typeface="Comic Sans MS" panose="030F0702030302020204" pitchFamily="66" charset="0"/>
              </a:rPr>
              <a:t>interannual variability in hydrography, </a:t>
            </a:r>
            <a:r>
              <a:rPr lang="nb-NO" altLang="en-US" sz="2200" dirty="0" smtClean="0">
                <a:latin typeface="Comic Sans MS" panose="030F0702030302020204" pitchFamily="66" charset="0"/>
              </a:rPr>
              <a:t>biogeochem </a:t>
            </a:r>
            <a:r>
              <a:rPr lang="nb-NO" altLang="en-US" sz="2200" dirty="0" smtClean="0">
                <a:latin typeface="Comic Sans MS" panose="030F0702030302020204" pitchFamily="66" charset="0"/>
              </a:rPr>
              <a:t>and </a:t>
            </a:r>
            <a:r>
              <a:rPr lang="nb-NO" altLang="en-US" sz="2200" dirty="0" smtClean="0">
                <a:latin typeface="Comic Sans MS" panose="030F0702030302020204" pitchFamily="66" charset="0"/>
              </a:rPr>
              <a:t>particle flux</a:t>
            </a:r>
            <a:r>
              <a:rPr lang="nb-NO" altLang="en-US" sz="2200" dirty="0" smtClean="0">
                <a:latin typeface="Comic Sans MS" panose="030F0702030302020204" pitchFamily="66" charset="0"/>
              </a:rPr>
              <a:t/>
            </a:r>
            <a:br>
              <a:rPr lang="nb-NO" altLang="en-US" sz="2200" dirty="0" smtClean="0">
                <a:latin typeface="Comic Sans MS" panose="030F0702030302020204" pitchFamily="66" charset="0"/>
              </a:rPr>
            </a:br>
            <a:endParaRPr lang="nb-NO" altLang="en-US" sz="2200" dirty="0" smtClean="0">
              <a:latin typeface="Comic Sans MS" panose="030F0702030302020204" pitchFamily="66" charset="0"/>
            </a:endParaRPr>
          </a:p>
          <a:p>
            <a:pPr>
              <a:lnSpc>
                <a:spcPct val="80000"/>
              </a:lnSpc>
            </a:pPr>
            <a:r>
              <a:rPr lang="nb-NO" altLang="en-US" sz="2200" dirty="0" smtClean="0">
                <a:latin typeface="Comic Sans MS" panose="030F0702030302020204" pitchFamily="66" charset="0"/>
              </a:rPr>
              <a:t>Seasonal </a:t>
            </a:r>
            <a:r>
              <a:rPr lang="nb-NO" altLang="en-US" sz="2200" dirty="0" smtClean="0">
                <a:latin typeface="Comic Sans MS" panose="030F0702030302020204" pitchFamily="66" charset="0"/>
              </a:rPr>
              <a:t>cycles of carbon and nitrogen show a winter maximum and summer </a:t>
            </a:r>
            <a:r>
              <a:rPr lang="nb-NO" altLang="en-US" sz="2200" dirty="0" smtClean="0">
                <a:latin typeface="Comic Sans MS" panose="030F0702030302020204" pitchFamily="66" charset="0"/>
              </a:rPr>
              <a:t>minimum </a:t>
            </a:r>
            <a:r>
              <a:rPr lang="nb-NO" altLang="en-US" sz="2200" dirty="0" smtClean="0">
                <a:latin typeface="Comic Sans MS" panose="030F0702030302020204" pitchFamily="66" charset="0"/>
              </a:rPr>
              <a:t>characteristic of highly productive sub-polar regions</a:t>
            </a:r>
            <a:br>
              <a:rPr lang="nb-NO" altLang="en-US" sz="2200" dirty="0" smtClean="0">
                <a:latin typeface="Comic Sans MS" panose="030F0702030302020204" pitchFamily="66" charset="0"/>
              </a:rPr>
            </a:br>
            <a:endParaRPr lang="nb-NO" altLang="en-US" sz="2200" dirty="0" smtClean="0">
              <a:latin typeface="Comic Sans MS" panose="030F0702030302020204" pitchFamily="66" charset="0"/>
            </a:endParaRPr>
          </a:p>
          <a:p>
            <a:pPr>
              <a:lnSpc>
                <a:spcPct val="80000"/>
              </a:lnSpc>
            </a:pPr>
            <a:r>
              <a:rPr lang="nb-NO" altLang="en-US" sz="2200" dirty="0" smtClean="0">
                <a:latin typeface="Comic Sans MS" panose="030F0702030302020204" pitchFamily="66" charset="0"/>
              </a:rPr>
              <a:t>The air–sea CO</a:t>
            </a:r>
            <a:r>
              <a:rPr lang="nb-NO" altLang="en-US" sz="2200" baseline="-25000" dirty="0" smtClean="0">
                <a:latin typeface="Comic Sans MS" panose="030F0702030302020204" pitchFamily="66" charset="0"/>
              </a:rPr>
              <a:t>2</a:t>
            </a:r>
            <a:r>
              <a:rPr lang="nb-NO" altLang="en-US" sz="2200" dirty="0" smtClean="0">
                <a:latin typeface="Comic Sans MS" panose="030F0702030302020204" pitchFamily="66" charset="0"/>
              </a:rPr>
              <a:t> flux was negative (i.e. oceanic </a:t>
            </a:r>
            <a:r>
              <a:rPr lang="nb-NO" altLang="en-US" sz="2200" dirty="0" smtClean="0">
                <a:latin typeface="Comic Sans MS" panose="030F0702030302020204" pitchFamily="66" charset="0"/>
              </a:rPr>
              <a:t>uptake), </a:t>
            </a:r>
            <a:r>
              <a:rPr lang="nb-NO" altLang="en-US" sz="2200" dirty="0" smtClean="0">
                <a:latin typeface="Comic Sans MS" panose="030F0702030302020204" pitchFamily="66" charset="0"/>
              </a:rPr>
              <a:t>with average </a:t>
            </a:r>
            <a:r>
              <a:rPr lang="nb-NO" altLang="en-US" sz="2200" dirty="0" smtClean="0">
                <a:latin typeface="Comic Sans MS" panose="030F0702030302020204" pitchFamily="66" charset="0"/>
              </a:rPr>
              <a:t>of: </a:t>
            </a:r>
          </a:p>
          <a:p>
            <a:pPr>
              <a:lnSpc>
                <a:spcPct val="80000"/>
              </a:lnSpc>
            </a:pPr>
            <a:r>
              <a:rPr lang="nb-NO" altLang="en-US" sz="2200" dirty="0" smtClean="0">
                <a:latin typeface="Comic Sans MS" panose="030F0702030302020204" pitchFamily="66" charset="0"/>
              </a:rPr>
              <a:t>1.5 </a:t>
            </a:r>
            <a:r>
              <a:rPr lang="nb-NO" altLang="en-US" sz="2200" dirty="0" smtClean="0">
                <a:latin typeface="Comic Sans MS" panose="030F0702030302020204" pitchFamily="66" charset="0"/>
              </a:rPr>
              <a:t>mmol m</a:t>
            </a:r>
            <a:r>
              <a:rPr lang="nb-NO" altLang="en-US" sz="2200" baseline="30000" dirty="0" smtClean="0">
                <a:latin typeface="Comic Sans MS" panose="030F0702030302020204" pitchFamily="66" charset="0"/>
              </a:rPr>
              <a:t>-2</a:t>
            </a:r>
            <a:r>
              <a:rPr lang="nb-NO" altLang="en-US" sz="2200" dirty="0" smtClean="0">
                <a:latin typeface="Comic Sans MS" panose="030F0702030302020204" pitchFamily="66" charset="0"/>
              </a:rPr>
              <a:t> day</a:t>
            </a:r>
            <a:r>
              <a:rPr lang="nb-NO" altLang="en-US" sz="2200" baseline="30000" dirty="0" smtClean="0">
                <a:latin typeface="Comic Sans MS" panose="030F0702030302020204" pitchFamily="66" charset="0"/>
              </a:rPr>
              <a:t>-1</a:t>
            </a:r>
            <a:endParaRPr lang="nb-NO" altLang="en-US" sz="2200" dirty="0" smtClean="0">
              <a:latin typeface="Comic Sans MS" panose="030F0702030302020204" pitchFamily="66" charset="0"/>
            </a:endParaRPr>
          </a:p>
          <a:p>
            <a:pPr>
              <a:lnSpc>
                <a:spcPct val="80000"/>
              </a:lnSpc>
            </a:pPr>
            <a:endParaRPr lang="nb-NO" altLang="en-US" sz="2200" dirty="0" smtClean="0">
              <a:latin typeface="Comic Sans MS" panose="030F0702030302020204" pitchFamily="66" charset="0"/>
            </a:endParaRPr>
          </a:p>
        </p:txBody>
      </p:sp>
      <p:sp>
        <p:nvSpPr>
          <p:cNvPr id="2" name="Rectangle 1"/>
          <p:cNvSpPr/>
          <p:nvPr/>
        </p:nvSpPr>
        <p:spPr bwMode="auto">
          <a:xfrm>
            <a:off x="251520" y="2204864"/>
            <a:ext cx="4464496" cy="331236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Comic Sans MS" panose="030F0702030302020204" pitchFamily="66" charset="0"/>
            </a:endParaRPr>
          </a:p>
        </p:txBody>
      </p:sp>
      <p:pic>
        <p:nvPicPr>
          <p:cNvPr id="2051" name="Plassholder for innhold 3" descr="Fig2.pdf"/>
          <p:cNvPicPr>
            <a:picLocks noGrp="1" noChangeAspect="1"/>
          </p:cNvPicPr>
          <p:nvPr>
            <p:ph sz="half" idx="1"/>
          </p:nvPr>
        </p:nvPicPr>
        <p:blipFill>
          <a:blip r:embed="rId2">
            <a:extLst>
              <a:ext uri="{28A0092B-C50C-407E-A947-70E740481C1C}">
                <a14:useLocalDpi xmlns:a14="http://schemas.microsoft.com/office/drawing/2010/main" val="0"/>
              </a:ext>
            </a:extLst>
          </a:blip>
          <a:srcRect l="65358" t="49707" b="24158"/>
          <a:stretch>
            <a:fillRect/>
          </a:stretch>
        </p:blipFill>
        <p:spPr>
          <a:xfrm>
            <a:off x="163513" y="2474913"/>
            <a:ext cx="4484687" cy="3017837"/>
          </a:xfrm>
        </p:spPr>
      </p:pic>
      <p:sp>
        <p:nvSpPr>
          <p:cNvPr id="3" name="TextBox 2"/>
          <p:cNvSpPr txBox="1"/>
          <p:nvPr/>
        </p:nvSpPr>
        <p:spPr>
          <a:xfrm>
            <a:off x="35496" y="6485274"/>
            <a:ext cx="3312368" cy="400110"/>
          </a:xfrm>
          <a:prstGeom prst="rect">
            <a:avLst/>
          </a:prstGeom>
          <a:noFill/>
        </p:spPr>
        <p:txBody>
          <a:bodyPr wrap="square" rtlCol="0">
            <a:spAutoFit/>
          </a:bodyPr>
          <a:lstStyle/>
          <a:p>
            <a:r>
              <a:rPr lang="en-GB" sz="2000" b="0" i="1" dirty="0" err="1" smtClean="0">
                <a:latin typeface="Comic Sans MS" panose="030F0702030302020204" pitchFamily="66" charset="0"/>
              </a:rPr>
              <a:t>Frigstad</a:t>
            </a:r>
            <a:r>
              <a:rPr lang="en-GB" sz="2000" b="0" i="1" dirty="0" smtClean="0">
                <a:latin typeface="Comic Sans MS" panose="030F0702030302020204" pitchFamily="66" charset="0"/>
              </a:rPr>
              <a:t> et al 2015</a:t>
            </a:r>
            <a:endParaRPr lang="en-GB" sz="2000" b="0" i="1" dirty="0">
              <a:latin typeface="Comic Sans MS" panose="030F0702030302020204" pitchFamily="66" charset="0"/>
            </a:endParaRPr>
          </a:p>
        </p:txBody>
      </p:sp>
    </p:spTree>
    <p:extLst>
      <p:ext uri="{BB962C8B-B14F-4D97-AF65-F5344CB8AC3E}">
        <p14:creationId xmlns:p14="http://schemas.microsoft.com/office/powerpoint/2010/main" val="609564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547664" y="542720"/>
            <a:ext cx="6408712" cy="490250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Comic Sans MS" panose="030F0702030302020204" pitchFamily="66" charset="0"/>
            </a:endParaRPr>
          </a:p>
        </p:txBody>
      </p:sp>
      <p:pic>
        <p:nvPicPr>
          <p:cNvPr id="3074" name="Plassholder for innhold 4" descr="Fig3.pdf"/>
          <p:cNvPicPr>
            <a:picLocks noGrp="1" noChangeAspect="1"/>
          </p:cNvPicPr>
          <p:nvPr>
            <p:ph sz="half" idx="1"/>
          </p:nvPr>
        </p:nvPicPr>
        <p:blipFill>
          <a:blip r:embed="rId3">
            <a:extLst>
              <a:ext uri="{28A0092B-C50C-407E-A947-70E740481C1C}">
                <a14:useLocalDpi xmlns:a14="http://schemas.microsoft.com/office/drawing/2010/main" val="0"/>
              </a:ext>
            </a:extLst>
          </a:blip>
          <a:srcRect t="-1518" b="-1329"/>
          <a:stretch>
            <a:fillRect/>
          </a:stretch>
        </p:blipFill>
        <p:spPr>
          <a:xfrm>
            <a:off x="1682519" y="260648"/>
            <a:ext cx="5813215" cy="5360771"/>
          </a:xfrm>
        </p:spPr>
      </p:pic>
      <p:sp>
        <p:nvSpPr>
          <p:cNvPr id="4" name="Plassholder for innhold 3"/>
          <p:cNvSpPr>
            <a:spLocks noGrp="1"/>
          </p:cNvSpPr>
          <p:nvPr>
            <p:ph sz="half" idx="2"/>
          </p:nvPr>
        </p:nvSpPr>
        <p:spPr>
          <a:xfrm>
            <a:off x="-252536" y="5013176"/>
            <a:ext cx="10513168" cy="4114800"/>
          </a:xfrm>
        </p:spPr>
        <p:txBody>
          <a:bodyPr>
            <a:normAutofit/>
          </a:bodyPr>
          <a:lstStyle/>
          <a:p>
            <a:pPr>
              <a:lnSpc>
                <a:spcPct val="80000"/>
              </a:lnSpc>
            </a:pPr>
            <a:r>
              <a:rPr lang="nb-NO" altLang="en-US" sz="2200" dirty="0" smtClean="0">
                <a:latin typeface="Comic Sans MS" panose="030F0702030302020204" pitchFamily="66" charset="0"/>
              </a:rPr>
              <a:t>. </a:t>
            </a:r>
            <a:r>
              <a:rPr lang="nb-NO" altLang="en-US" sz="2200" dirty="0" smtClean="0">
                <a:latin typeface="Comic Sans MS" panose="030F0702030302020204" pitchFamily="66" charset="0"/>
              </a:rPr>
              <a:t/>
            </a:r>
            <a:br>
              <a:rPr lang="nb-NO" altLang="en-US" sz="2200" dirty="0" smtClean="0">
                <a:latin typeface="Comic Sans MS" panose="030F0702030302020204" pitchFamily="66" charset="0"/>
              </a:rPr>
            </a:br>
            <a:endParaRPr lang="nb-NO" altLang="en-US" sz="2200" dirty="0" smtClean="0">
              <a:latin typeface="Comic Sans MS" panose="030F0702030302020204" pitchFamily="66" charset="0"/>
            </a:endParaRPr>
          </a:p>
          <a:p>
            <a:pPr>
              <a:lnSpc>
                <a:spcPct val="80000"/>
              </a:lnSpc>
            </a:pPr>
            <a:r>
              <a:rPr lang="nb-NO" altLang="en-US" sz="2200" dirty="0" smtClean="0">
                <a:latin typeface="Comic Sans MS" panose="030F0702030302020204" pitchFamily="66" charset="0"/>
              </a:rPr>
              <a:t>The C : N ratio </a:t>
            </a:r>
            <a:r>
              <a:rPr lang="nb-NO" altLang="en-US" sz="2200" dirty="0" smtClean="0">
                <a:latin typeface="Comic Sans MS" panose="030F0702030302020204" pitchFamily="66" charset="0"/>
              </a:rPr>
              <a:t>of settling material was </a:t>
            </a:r>
            <a:r>
              <a:rPr lang="nb-NO" altLang="en-US" sz="2200" dirty="0" smtClean="0">
                <a:latin typeface="Comic Sans MS" panose="030F0702030302020204" pitchFamily="66" charset="0"/>
              </a:rPr>
              <a:t>high (12) </a:t>
            </a:r>
            <a:r>
              <a:rPr lang="nb-NO" altLang="en-US" sz="2200" dirty="0" smtClean="0">
                <a:latin typeface="Comic Sans MS" panose="030F0702030302020204" pitchFamily="66" charset="0"/>
              </a:rPr>
              <a:t>(CF Redfield 6.6</a:t>
            </a:r>
            <a:r>
              <a:rPr lang="nb-NO" altLang="en-US" sz="2200" dirty="0" smtClean="0">
                <a:latin typeface="Comic Sans MS" panose="030F0702030302020204" pitchFamily="66" charset="0"/>
              </a:rPr>
              <a:t>), </a:t>
            </a:r>
          </a:p>
          <a:p>
            <a:pPr>
              <a:lnSpc>
                <a:spcPct val="80000"/>
              </a:lnSpc>
            </a:pPr>
            <a:r>
              <a:rPr lang="nb-NO" altLang="en-US" sz="2200" dirty="0" smtClean="0">
                <a:latin typeface="Comic Sans MS" panose="030F0702030302020204" pitchFamily="66" charset="0"/>
              </a:rPr>
              <a:t>Carbon </a:t>
            </a:r>
            <a:r>
              <a:rPr lang="nb-NO" altLang="en-US" sz="2200" dirty="0" smtClean="0">
                <a:latin typeface="Comic Sans MS" panose="030F0702030302020204" pitchFamily="66" charset="0"/>
              </a:rPr>
              <a:t>overconsumption in North Atlantic</a:t>
            </a:r>
          </a:p>
          <a:p>
            <a:pPr>
              <a:lnSpc>
                <a:spcPct val="80000"/>
              </a:lnSpc>
            </a:pPr>
            <a:endParaRPr lang="nb-NO" altLang="en-US" sz="2200" dirty="0" smtClean="0">
              <a:latin typeface="Comic Sans MS" panose="030F0702030302020204" pitchFamily="66" charset="0"/>
            </a:endParaRPr>
          </a:p>
        </p:txBody>
      </p:sp>
      <p:sp>
        <p:nvSpPr>
          <p:cNvPr id="6" name="TextBox 5"/>
          <p:cNvSpPr txBox="1"/>
          <p:nvPr/>
        </p:nvSpPr>
        <p:spPr>
          <a:xfrm>
            <a:off x="35496" y="6485274"/>
            <a:ext cx="3312368" cy="400110"/>
          </a:xfrm>
          <a:prstGeom prst="rect">
            <a:avLst/>
          </a:prstGeom>
          <a:noFill/>
        </p:spPr>
        <p:txBody>
          <a:bodyPr wrap="square" rtlCol="0">
            <a:spAutoFit/>
          </a:bodyPr>
          <a:lstStyle/>
          <a:p>
            <a:r>
              <a:rPr lang="en-GB" sz="2000" b="0" i="1" dirty="0" err="1" smtClean="0">
                <a:latin typeface="Comic Sans MS" panose="030F0702030302020204" pitchFamily="66" charset="0"/>
              </a:rPr>
              <a:t>Frigstad</a:t>
            </a:r>
            <a:r>
              <a:rPr lang="en-GB" sz="2000" b="0" i="1" dirty="0" smtClean="0">
                <a:latin typeface="Comic Sans MS" panose="030F0702030302020204" pitchFamily="66" charset="0"/>
              </a:rPr>
              <a:t> et al 2015</a:t>
            </a:r>
            <a:endParaRPr lang="en-GB" sz="2000" b="0" i="1" dirty="0">
              <a:latin typeface="Comic Sans MS" panose="030F0702030302020204" pitchFamily="66" charset="0"/>
            </a:endParaRPr>
          </a:p>
        </p:txBody>
      </p:sp>
      <p:sp>
        <p:nvSpPr>
          <p:cNvPr id="2" name="TextBox 1"/>
          <p:cNvSpPr txBox="1"/>
          <p:nvPr/>
        </p:nvSpPr>
        <p:spPr>
          <a:xfrm>
            <a:off x="982908" y="42284"/>
            <a:ext cx="6696744" cy="523220"/>
          </a:xfrm>
          <a:prstGeom prst="rect">
            <a:avLst/>
          </a:prstGeom>
          <a:noFill/>
        </p:spPr>
        <p:txBody>
          <a:bodyPr wrap="square" rtlCol="0">
            <a:spAutoFit/>
          </a:bodyPr>
          <a:lstStyle/>
          <a:p>
            <a:r>
              <a:rPr lang="en-GB" dirty="0" smtClean="0">
                <a:latin typeface="Comic Sans MS" panose="030F0702030302020204" pitchFamily="66" charset="0"/>
              </a:rPr>
              <a:t>MLD integrated nitrate and NCP</a:t>
            </a:r>
            <a:endParaRPr lang="en-GB" dirty="0">
              <a:latin typeface="Comic Sans MS" panose="030F0702030302020204" pitchFamily="66" charset="0"/>
            </a:endParaRPr>
          </a:p>
        </p:txBody>
      </p:sp>
      <p:sp>
        <p:nvSpPr>
          <p:cNvPr id="7" name="TextBox 6"/>
          <p:cNvSpPr txBox="1"/>
          <p:nvPr/>
        </p:nvSpPr>
        <p:spPr>
          <a:xfrm>
            <a:off x="3707904" y="3382970"/>
            <a:ext cx="5328592" cy="400110"/>
          </a:xfrm>
          <a:prstGeom prst="rect">
            <a:avLst/>
          </a:prstGeom>
          <a:noFill/>
        </p:spPr>
        <p:txBody>
          <a:bodyPr wrap="square" rtlCol="0">
            <a:spAutoFit/>
          </a:bodyPr>
          <a:lstStyle/>
          <a:p>
            <a:r>
              <a:rPr lang="nb-NO" altLang="en-US" sz="2000" dirty="0">
                <a:solidFill>
                  <a:srgbClr val="FF0000"/>
                </a:solidFill>
                <a:latin typeface="Comic Sans MS" panose="030F0702030302020204" pitchFamily="66" charset="0"/>
              </a:rPr>
              <a:t>NCP : 4.57 ± 0.85 mol C m</a:t>
            </a:r>
            <a:r>
              <a:rPr lang="nb-NO" altLang="en-US" sz="2000" baseline="30000" dirty="0">
                <a:solidFill>
                  <a:srgbClr val="FF0000"/>
                </a:solidFill>
                <a:latin typeface="Comic Sans MS" panose="030F0702030302020204" pitchFamily="66" charset="0"/>
              </a:rPr>
              <a:t>-2</a:t>
            </a:r>
            <a:endParaRPr lang="en-GB" sz="2000" dirty="0">
              <a:solidFill>
                <a:srgbClr val="FF0000"/>
              </a:solidFill>
            </a:endParaRPr>
          </a:p>
        </p:txBody>
      </p:sp>
    </p:spTree>
    <p:extLst>
      <p:ext uri="{BB962C8B-B14F-4D97-AF65-F5344CB8AC3E}">
        <p14:creationId xmlns:p14="http://schemas.microsoft.com/office/powerpoint/2010/main" val="3802692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tel 1"/>
          <p:cNvSpPr>
            <a:spLocks noGrp="1"/>
          </p:cNvSpPr>
          <p:nvPr>
            <p:ph type="title"/>
          </p:nvPr>
        </p:nvSpPr>
        <p:spPr>
          <a:xfrm>
            <a:off x="683568" y="30379"/>
            <a:ext cx="7772400" cy="1143000"/>
          </a:xfrm>
        </p:spPr>
        <p:txBody>
          <a:bodyPr/>
          <a:lstStyle/>
          <a:p>
            <a:r>
              <a:rPr lang="nb-NO" altLang="en-US" dirty="0" smtClean="0">
                <a:latin typeface="Comic Sans MS" panose="030F0702030302020204" pitchFamily="66" charset="0"/>
              </a:rPr>
              <a:t>Effiency of biological pump</a:t>
            </a:r>
          </a:p>
        </p:txBody>
      </p:sp>
      <p:sp>
        <p:nvSpPr>
          <p:cNvPr id="4" name="Plassholder for innhold 3"/>
          <p:cNvSpPr>
            <a:spLocks noGrp="1"/>
          </p:cNvSpPr>
          <p:nvPr>
            <p:ph sz="half" idx="2"/>
          </p:nvPr>
        </p:nvSpPr>
        <p:spPr>
          <a:xfrm>
            <a:off x="457200" y="1417638"/>
            <a:ext cx="8229600" cy="4708525"/>
          </a:xfrm>
        </p:spPr>
        <p:txBody>
          <a:bodyPr rtlCol="0">
            <a:normAutofit/>
          </a:bodyPr>
          <a:lstStyle/>
          <a:p>
            <a:pPr fontAlgn="auto">
              <a:spcAft>
                <a:spcPts val="0"/>
              </a:spcAft>
              <a:buFont typeface="Arial"/>
              <a:buChar char="•"/>
              <a:defRPr/>
            </a:pPr>
            <a:r>
              <a:rPr lang="en-US" dirty="0" smtClean="0">
                <a:latin typeface="Comic Sans MS" panose="030F0702030302020204" pitchFamily="66" charset="0"/>
              </a:rPr>
              <a:t>Export efficiency: 15 %</a:t>
            </a:r>
            <a:br>
              <a:rPr lang="en-US" dirty="0" smtClean="0">
                <a:latin typeface="Comic Sans MS" panose="030F0702030302020204" pitchFamily="66" charset="0"/>
              </a:rPr>
            </a:br>
            <a:r>
              <a:rPr lang="en-US" dirty="0" smtClean="0">
                <a:latin typeface="Comic Sans MS" panose="030F0702030302020204" pitchFamily="66" charset="0"/>
              </a:rPr>
              <a:t>Transfer </a:t>
            </a:r>
            <a:r>
              <a:rPr lang="en-US" dirty="0" smtClean="0">
                <a:latin typeface="Comic Sans MS" panose="030F0702030302020204" pitchFamily="66" charset="0"/>
              </a:rPr>
              <a:t>efficiency was </a:t>
            </a:r>
            <a:r>
              <a:rPr lang="en-US" dirty="0" smtClean="0">
                <a:latin typeface="Comic Sans MS" panose="030F0702030302020204" pitchFamily="66" charset="0"/>
              </a:rPr>
              <a:t>4%</a:t>
            </a:r>
          </a:p>
          <a:p>
            <a:pPr fontAlgn="auto">
              <a:spcAft>
                <a:spcPts val="0"/>
              </a:spcAft>
              <a:buFont typeface="Arial"/>
              <a:buChar char="•"/>
              <a:defRPr/>
            </a:pPr>
            <a:endParaRPr lang="en-US" dirty="0">
              <a:latin typeface="Comic Sans MS" panose="030F0702030302020204" pitchFamily="66" charset="0"/>
            </a:endParaRPr>
          </a:p>
          <a:p>
            <a:pPr fontAlgn="auto">
              <a:spcAft>
                <a:spcPts val="0"/>
              </a:spcAft>
              <a:buFont typeface="Arial"/>
              <a:buChar char="•"/>
              <a:defRPr/>
            </a:pPr>
            <a:r>
              <a:rPr lang="en-US" dirty="0" smtClean="0">
                <a:latin typeface="Comic Sans MS" panose="030F0702030302020204" pitchFamily="66" charset="0"/>
              </a:rPr>
              <a:t>We hypothesize </a:t>
            </a:r>
            <a:r>
              <a:rPr lang="en-US" dirty="0" smtClean="0">
                <a:latin typeface="Comic Sans MS" panose="030F0702030302020204" pitchFamily="66" charset="0"/>
              </a:rPr>
              <a:t>that the export regime at the PAP observatory </a:t>
            </a:r>
            <a:r>
              <a:rPr lang="en-US" dirty="0" smtClean="0">
                <a:latin typeface="Comic Sans MS" panose="030F0702030302020204" pitchFamily="66" charset="0"/>
              </a:rPr>
              <a:t>will change with transition </a:t>
            </a:r>
            <a:r>
              <a:rPr lang="en-US" dirty="0" smtClean="0">
                <a:latin typeface="Comic Sans MS" panose="030F0702030302020204" pitchFamily="66" charset="0"/>
              </a:rPr>
              <a:t>into more sub-tropical conditions over the next century </a:t>
            </a:r>
          </a:p>
          <a:p>
            <a:pPr fontAlgn="auto">
              <a:spcAft>
                <a:spcPts val="0"/>
              </a:spcAft>
              <a:buFont typeface="Arial"/>
              <a:buChar char="•"/>
              <a:defRPr/>
            </a:pPr>
            <a:endParaRPr lang="en-US" dirty="0">
              <a:latin typeface="Comic Sans MS" panose="030F0702030302020204" pitchFamily="66" charset="0"/>
            </a:endParaRPr>
          </a:p>
        </p:txBody>
      </p:sp>
      <p:sp>
        <p:nvSpPr>
          <p:cNvPr id="5" name="TextBox 4"/>
          <p:cNvSpPr txBox="1"/>
          <p:nvPr/>
        </p:nvSpPr>
        <p:spPr>
          <a:xfrm>
            <a:off x="35496" y="6485274"/>
            <a:ext cx="3312368" cy="400110"/>
          </a:xfrm>
          <a:prstGeom prst="rect">
            <a:avLst/>
          </a:prstGeom>
          <a:noFill/>
        </p:spPr>
        <p:txBody>
          <a:bodyPr wrap="square" rtlCol="0">
            <a:spAutoFit/>
          </a:bodyPr>
          <a:lstStyle/>
          <a:p>
            <a:r>
              <a:rPr lang="en-GB" sz="2000" b="0" i="1" dirty="0" err="1" smtClean="0">
                <a:latin typeface="Comic Sans MS" panose="030F0702030302020204" pitchFamily="66" charset="0"/>
              </a:rPr>
              <a:t>Frigstad</a:t>
            </a:r>
            <a:r>
              <a:rPr lang="en-GB" sz="2000" b="0" i="1" dirty="0" smtClean="0">
                <a:latin typeface="Comic Sans MS" panose="030F0702030302020204" pitchFamily="66" charset="0"/>
              </a:rPr>
              <a:t> et al 2015</a:t>
            </a:r>
            <a:endParaRPr lang="en-GB" sz="2000" b="0" i="1" dirty="0">
              <a:latin typeface="Comic Sans MS" panose="030F0702030302020204" pitchFamily="66" charset="0"/>
            </a:endParaRPr>
          </a:p>
        </p:txBody>
      </p:sp>
    </p:spTree>
    <p:extLst>
      <p:ext uri="{BB962C8B-B14F-4D97-AF65-F5344CB8AC3E}">
        <p14:creationId xmlns:p14="http://schemas.microsoft.com/office/powerpoint/2010/main" val="1628492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38</a:t>
            </a:fld>
            <a:endParaRPr lang="en-US" dirty="0" smtClean="0"/>
          </a:p>
        </p:txBody>
      </p:sp>
    </p:spTree>
    <p:extLst>
      <p:ext uri="{BB962C8B-B14F-4D97-AF65-F5344CB8AC3E}">
        <p14:creationId xmlns:p14="http://schemas.microsoft.com/office/powerpoint/2010/main" val="6778600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39</a:t>
            </a:fld>
            <a:endParaRPr lang="en-US" dirty="0" smtClean="0"/>
          </a:p>
        </p:txBody>
      </p:sp>
    </p:spTree>
    <p:extLst>
      <p:ext uri="{BB962C8B-B14F-4D97-AF65-F5344CB8AC3E}">
        <p14:creationId xmlns:p14="http://schemas.microsoft.com/office/powerpoint/2010/main" val="6778600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20272" y="1700808"/>
            <a:ext cx="1794081" cy="830997"/>
          </a:xfrm>
          <a:prstGeom prst="rect">
            <a:avLst/>
          </a:prstGeom>
          <a:noFill/>
        </p:spPr>
        <p:txBody>
          <a:bodyPr wrap="none" rtlCol="0">
            <a:spAutoFit/>
          </a:bodyPr>
          <a:lstStyle/>
          <a:p>
            <a:r>
              <a:rPr lang="en-GB" sz="4800" dirty="0" smtClean="0">
                <a:latin typeface="Kristen ITC" pitchFamily="66" charset="0"/>
              </a:rPr>
              <a:t>FixO</a:t>
            </a:r>
            <a:r>
              <a:rPr lang="en-GB" sz="4800" baseline="30000" dirty="0" smtClean="0">
                <a:latin typeface="Kristen ITC" pitchFamily="66" charset="0"/>
              </a:rPr>
              <a:t>3</a:t>
            </a:r>
            <a:endParaRPr lang="en-GB" sz="4800" baseline="30000" dirty="0">
              <a:latin typeface="Kristen ITC" pitchFamily="66" charset="0"/>
            </a:endParaRPr>
          </a:p>
        </p:txBody>
      </p:sp>
      <p:sp>
        <p:nvSpPr>
          <p:cNvPr id="8" name="TextBox 7"/>
          <p:cNvSpPr txBox="1"/>
          <p:nvPr/>
        </p:nvSpPr>
        <p:spPr>
          <a:xfrm>
            <a:off x="6084168" y="2564904"/>
            <a:ext cx="3059832" cy="1938992"/>
          </a:xfrm>
          <a:prstGeom prst="rect">
            <a:avLst/>
          </a:prstGeom>
          <a:noFill/>
        </p:spPr>
        <p:txBody>
          <a:bodyPr wrap="square" rtlCol="0">
            <a:spAutoFit/>
          </a:bodyPr>
          <a:lstStyle/>
          <a:p>
            <a:pPr algn="ctr"/>
            <a:r>
              <a:rPr lang="en-GB" dirty="0" smtClean="0"/>
              <a:t>With air-sea flux of CO2 </a:t>
            </a:r>
          </a:p>
          <a:p>
            <a:pPr algn="ctr"/>
            <a:r>
              <a:rPr lang="en-GB" sz="1800" dirty="0" smtClean="0"/>
              <a:t>(average 2000)</a:t>
            </a:r>
          </a:p>
          <a:p>
            <a:pPr algn="ctr"/>
            <a:endParaRPr lang="en-GB" sz="1800" dirty="0" smtClean="0"/>
          </a:p>
          <a:p>
            <a:pPr algn="ctr"/>
            <a:r>
              <a:rPr lang="en-GB" sz="1800" dirty="0" smtClean="0"/>
              <a:t>(From Takahashi et al 2009)</a:t>
            </a:r>
            <a:endParaRPr lang="en-GB" sz="1800" dirty="0"/>
          </a:p>
        </p:txBody>
      </p:sp>
      <p:sp>
        <p:nvSpPr>
          <p:cNvPr id="9" name="TextBox 8"/>
          <p:cNvSpPr txBox="1"/>
          <p:nvPr/>
        </p:nvSpPr>
        <p:spPr>
          <a:xfrm>
            <a:off x="5724128" y="6516052"/>
            <a:ext cx="3672408" cy="369332"/>
          </a:xfrm>
          <a:prstGeom prst="rect">
            <a:avLst/>
          </a:prstGeom>
          <a:noFill/>
        </p:spPr>
        <p:txBody>
          <a:bodyPr wrap="square" rtlCol="0">
            <a:spAutoFit/>
          </a:bodyPr>
          <a:lstStyle/>
          <a:p>
            <a:r>
              <a:rPr lang="en-GB" sz="1800" i="1" dirty="0" smtClean="0"/>
              <a:t>Courtesy Ute Schuster, UEA</a:t>
            </a:r>
            <a:endParaRPr lang="en-GB" sz="1800" i="1" dirty="0"/>
          </a:p>
        </p:txBody>
      </p:sp>
      <p:pic>
        <p:nvPicPr>
          <p:cNvPr id="10" name="Picture 9" descr="FixO3 stations with CO2.jpg"/>
          <p:cNvPicPr>
            <a:picLocks noChangeAspect="1"/>
          </p:cNvPicPr>
          <p:nvPr/>
        </p:nvPicPr>
        <p:blipFill>
          <a:blip r:embed="rId2" cstate="screen"/>
          <a:srcRect/>
          <a:stretch>
            <a:fillRect/>
          </a:stretch>
        </p:blipFill>
        <p:spPr>
          <a:xfrm>
            <a:off x="179511" y="188640"/>
            <a:ext cx="5806241" cy="6336704"/>
          </a:xfrm>
          <a:prstGeom prst="rect">
            <a:avLst/>
          </a:prstGeom>
        </p:spPr>
      </p:pic>
      <p:sp>
        <p:nvSpPr>
          <p:cNvPr id="7" name="Slide Number Placeholder 3"/>
          <p:cNvSpPr txBox="1">
            <a:spLocks/>
          </p:cNvSpPr>
          <p:nvPr/>
        </p:nvSpPr>
        <p:spPr bwMode="auto">
          <a:xfrm>
            <a:off x="7203504" y="6500192"/>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25E6A85-BE32-4E62-84E6-A97FFE39DB5B}" type="slidenum">
              <a:rPr kumimoji="0" lang="en-US" sz="1400" b="0" i="0" u="none" strike="noStrike" kern="1200" cap="none" spc="0" normalizeH="0" baseline="0" noProof="0" smtClean="0">
                <a:ln>
                  <a:noFill/>
                </a:ln>
                <a:solidFill>
                  <a:schemeClr val="tx1"/>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4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p:txBody>
      </p:sp>
      <p:sp>
        <p:nvSpPr>
          <p:cNvPr id="2" name="TextBox 1"/>
          <p:cNvSpPr txBox="1"/>
          <p:nvPr/>
        </p:nvSpPr>
        <p:spPr>
          <a:xfrm>
            <a:off x="6320998" y="836712"/>
            <a:ext cx="2586169" cy="954107"/>
          </a:xfrm>
          <a:prstGeom prst="rect">
            <a:avLst/>
          </a:prstGeom>
          <a:noFill/>
        </p:spPr>
        <p:txBody>
          <a:bodyPr wrap="square" rtlCol="0">
            <a:spAutoFit/>
          </a:bodyPr>
          <a:lstStyle/>
          <a:p>
            <a:r>
              <a:rPr lang="en-GB" dirty="0" smtClean="0"/>
              <a:t>PAP is a component of</a:t>
            </a:r>
            <a:endParaRPr lang="en-GB" dirty="0"/>
          </a:p>
        </p:txBody>
      </p:sp>
    </p:spTree>
    <p:extLst>
      <p:ext uri="{BB962C8B-B14F-4D97-AF65-F5344CB8AC3E}">
        <p14:creationId xmlns:p14="http://schemas.microsoft.com/office/powerpoint/2010/main" val="26244927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753841" y="1295401"/>
            <a:ext cx="5905500" cy="4221162"/>
            <a:chOff x="1042988" y="981075"/>
            <a:chExt cx="6877050" cy="5518150"/>
          </a:xfrm>
        </p:grpSpPr>
        <p:pic>
          <p:nvPicPr>
            <p:cNvPr id="410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2988" y="981075"/>
              <a:ext cx="6877050" cy="5518150"/>
            </a:xfrm>
            <a:prstGeom prst="rect">
              <a:avLst/>
            </a:prstGeom>
            <a:noFill/>
            <a:ln w="9525">
              <a:noFill/>
              <a:miter lim="800000"/>
              <a:headEnd/>
              <a:tailEnd/>
            </a:ln>
          </p:spPr>
        </p:pic>
        <p:sp>
          <p:nvSpPr>
            <p:cNvPr id="6" name="Rectangle 5"/>
            <p:cNvSpPr/>
            <p:nvPr/>
          </p:nvSpPr>
          <p:spPr>
            <a:xfrm>
              <a:off x="1042988" y="981075"/>
              <a:ext cx="504686" cy="431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p:nvSpPr>
          <p:spPr>
            <a:xfrm>
              <a:off x="2194708" y="4220575"/>
              <a:ext cx="2593684" cy="1369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8" name="Rectangle 7"/>
          <p:cNvSpPr/>
          <p:nvPr/>
        </p:nvSpPr>
        <p:spPr>
          <a:xfrm>
            <a:off x="674341" y="116632"/>
            <a:ext cx="8064500" cy="376237"/>
          </a:xfrm>
          <a:prstGeom prst="rect">
            <a:avLst/>
          </a:prstGeom>
          <a:ln>
            <a:noFill/>
          </a:ln>
        </p:spPr>
        <p:txBody>
          <a:bodyPr>
            <a:spAutoFit/>
          </a:bodyPr>
          <a:lstStyle/>
          <a:p>
            <a:pPr marL="292100" indent="-292100" algn="ctr">
              <a:buClr>
                <a:schemeClr val="accent1"/>
              </a:buClr>
              <a:buSzPct val="70000"/>
              <a:defRPr/>
            </a:pPr>
            <a:r>
              <a:rPr lang="en-US" altLang="zh-CN" dirty="0">
                <a:latin typeface="Arial" charset="0"/>
                <a:ea typeface="+mn-ea"/>
                <a:cs typeface="Arial" charset="0"/>
              </a:rPr>
              <a:t>Significant year to year variability in the NE Atlantic CO</a:t>
            </a:r>
            <a:r>
              <a:rPr lang="en-US" altLang="zh-CN" baseline="-25000" dirty="0">
                <a:latin typeface="Arial" charset="0"/>
                <a:ea typeface="+mn-ea"/>
                <a:cs typeface="Arial" charset="0"/>
              </a:rPr>
              <a:t>2</a:t>
            </a:r>
            <a:r>
              <a:rPr lang="en-US" altLang="zh-CN" dirty="0">
                <a:latin typeface="Arial" charset="0"/>
                <a:ea typeface="+mn-ea"/>
                <a:cs typeface="Arial" charset="0"/>
              </a:rPr>
              <a:t> sink </a:t>
            </a:r>
            <a:r>
              <a:rPr lang="en-US" altLang="zh-CN" sz="1400" dirty="0">
                <a:solidFill>
                  <a:srgbClr val="00B0F0"/>
                </a:solidFill>
                <a:latin typeface="Arial" charset="0"/>
                <a:ea typeface="+mn-ea"/>
                <a:cs typeface="Arial" charset="0"/>
              </a:rPr>
              <a:t>Watson et al., 2009</a:t>
            </a:r>
          </a:p>
        </p:txBody>
      </p:sp>
      <p:sp>
        <p:nvSpPr>
          <p:cNvPr id="4100" name="TextBox 4"/>
          <p:cNvSpPr txBox="1">
            <a:spLocks noChangeArrowheads="1"/>
          </p:cNvSpPr>
          <p:nvPr/>
        </p:nvSpPr>
        <p:spPr bwMode="auto">
          <a:xfrm>
            <a:off x="0" y="5516563"/>
            <a:ext cx="8893175" cy="701675"/>
          </a:xfrm>
          <a:prstGeom prst="rect">
            <a:avLst/>
          </a:prstGeom>
          <a:noFill/>
          <a:ln w="9525">
            <a:noFill/>
            <a:miter lim="800000"/>
            <a:headEnd/>
            <a:tailEnd/>
          </a:ln>
        </p:spPr>
        <p:txBody>
          <a:bodyPr>
            <a:spAutoFit/>
          </a:bodyPr>
          <a:lstStyle/>
          <a:p>
            <a:endParaRPr lang="en-GB" sz="2000"/>
          </a:p>
          <a:p>
            <a:r>
              <a:rPr lang="en-GB" sz="2000"/>
              <a:t>Is this related to changes in productivity or to large scale circulation changes?</a:t>
            </a:r>
          </a:p>
        </p:txBody>
      </p:sp>
      <p:sp>
        <p:nvSpPr>
          <p:cNvPr id="10"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40</a:t>
            </a:fld>
            <a:endParaRPr lang="en-US" dirty="0" smtClean="0"/>
          </a:p>
        </p:txBody>
      </p:sp>
    </p:spTree>
    <p:extLst>
      <p:ext uri="{BB962C8B-B14F-4D97-AF65-F5344CB8AC3E}">
        <p14:creationId xmlns:p14="http://schemas.microsoft.com/office/powerpoint/2010/main" val="54439347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Seabeam movie of PAP.mpg">
            <a:hlinkClick r:id="" action="ppaction://media"/>
          </p:cNvPr>
          <p:cNvPicPr>
            <a:picLocks noRot="1" noChangeAspect="1" noChangeArrowheads="1"/>
          </p:cNvPicPr>
          <p:nvPr>
            <a:videoFile r:link="rId1"/>
          </p:nvPr>
        </p:nvPicPr>
        <p:blipFill>
          <a:blip r:embed="rId3" cstate="screen"/>
          <a:srcRect/>
          <a:stretch>
            <a:fillRect/>
          </a:stretch>
        </p:blipFill>
        <p:spPr bwMode="auto">
          <a:xfrm>
            <a:off x="1143000" y="857250"/>
            <a:ext cx="6858000" cy="5143500"/>
          </a:xfrm>
          <a:prstGeom prst="rect">
            <a:avLst/>
          </a:prstGeom>
          <a:noFill/>
        </p:spPr>
      </p:pic>
      <p:sp>
        <p:nvSpPr>
          <p:cNvPr id="107523" name="Text Box 3"/>
          <p:cNvSpPr txBox="1">
            <a:spLocks noChangeArrowheads="1"/>
          </p:cNvSpPr>
          <p:nvPr/>
        </p:nvSpPr>
        <p:spPr bwMode="auto">
          <a:xfrm>
            <a:off x="971550" y="6165850"/>
            <a:ext cx="7127875" cy="457200"/>
          </a:xfrm>
          <a:prstGeom prst="rect">
            <a:avLst/>
          </a:prstGeom>
          <a:noFill/>
          <a:ln w="9525">
            <a:noFill/>
            <a:miter lim="800000"/>
            <a:headEnd/>
            <a:tailEnd/>
          </a:ln>
          <a:effectLst/>
        </p:spPr>
        <p:txBody>
          <a:bodyPr>
            <a:spAutoFit/>
          </a:bodyPr>
          <a:lstStyle/>
          <a:p>
            <a:pPr eaLnBrk="1" hangingPunct="1">
              <a:spcBef>
                <a:spcPct val="50000"/>
              </a:spcBef>
            </a:pPr>
            <a:r>
              <a:rPr lang="en-GB" sz="2400">
                <a:solidFill>
                  <a:schemeClr val="tx1"/>
                </a:solidFill>
                <a:latin typeface="Comic Sans MS" pitchFamily="66" charset="0"/>
              </a:rPr>
              <a:t>The Porcupine Abyssal Plain observatory (PAP)</a:t>
            </a:r>
            <a:endParaRPr lang="en-US" sz="2400">
              <a:solidFill>
                <a:schemeClr val="tx1"/>
              </a:solidFill>
              <a:latin typeface="Comic Sans MS" pitchFamily="66" charset="0"/>
            </a:endParaRPr>
          </a:p>
        </p:txBody>
      </p:sp>
      <p:sp>
        <p:nvSpPr>
          <p:cNvPr id="4"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41</a:t>
            </a:fld>
            <a:endParaRPr lang="en-US" dirty="0" smtClean="0"/>
          </a:p>
        </p:txBody>
      </p:sp>
    </p:spTree>
    <p:extLst>
      <p:ext uri="{BB962C8B-B14F-4D97-AF65-F5344CB8AC3E}">
        <p14:creationId xmlns:p14="http://schemas.microsoft.com/office/powerpoint/2010/main" val="371251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67" fill="hold"/>
                                        <p:tgtEl>
                                          <p:spTgt spid="1075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7522"/>
                </p:tgtEl>
              </p:cMediaNode>
            </p:video>
            <p:seq concurrent="1" nextAc="seek">
              <p:cTn id="8" restart="whenNotActive" fill="hold" evtFilter="cancelBubble" nodeType="interactiveSeq">
                <p:stCondLst>
                  <p:cond evt="onClick" delay="0">
                    <p:tgtEl>
                      <p:spTgt spid="1075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7522"/>
                                        </p:tgtEl>
                                      </p:cBhvr>
                                    </p:cmd>
                                  </p:childTnLst>
                                </p:cTn>
                              </p:par>
                            </p:childTnLst>
                          </p:cTn>
                        </p:par>
                      </p:childTnLst>
                    </p:cTn>
                  </p:par>
                </p:childTnLst>
              </p:cTn>
              <p:nextCondLst>
                <p:cond evt="onClick" delay="0">
                  <p:tgtEl>
                    <p:spTgt spid="10752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42</a:t>
            </a:fld>
            <a:endParaRPr lang="en-US" dirty="0" smtClean="0"/>
          </a:p>
        </p:txBody>
      </p:sp>
      <p:pic>
        <p:nvPicPr>
          <p:cNvPr id="4" name="Picture 8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622688"/>
            <a:ext cx="6185050" cy="466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1025"/>
          <a:stretch/>
        </p:blipFill>
        <p:spPr bwMode="auto">
          <a:xfrm>
            <a:off x="395536" y="312073"/>
            <a:ext cx="6624736" cy="592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496" y="6474822"/>
            <a:ext cx="2087431" cy="338554"/>
          </a:xfrm>
          <a:prstGeom prst="rect">
            <a:avLst/>
          </a:prstGeom>
        </p:spPr>
        <p:txBody>
          <a:bodyPr wrap="none">
            <a:spAutoFit/>
          </a:bodyPr>
          <a:lstStyle/>
          <a:p>
            <a:r>
              <a:rPr lang="en-GB" sz="1600" b="0" i="1" dirty="0" smtClean="0">
                <a:latin typeface="Comic Sans MS" panose="030F0702030302020204" pitchFamily="66" charset="0"/>
              </a:rPr>
              <a:t>Hartman et </a:t>
            </a:r>
            <a:r>
              <a:rPr lang="en-GB" sz="1600" b="0" i="1" dirty="0">
                <a:latin typeface="Comic Sans MS" panose="030F0702030302020204" pitchFamily="66" charset="0"/>
              </a:rPr>
              <a:t>al. </a:t>
            </a:r>
            <a:r>
              <a:rPr lang="en-GB" sz="1600" b="0" i="1" dirty="0" smtClean="0">
                <a:latin typeface="Comic Sans MS" panose="030F0702030302020204" pitchFamily="66" charset="0"/>
              </a:rPr>
              <a:t>2015</a:t>
            </a:r>
            <a:endParaRPr lang="en-GB" sz="1600" b="0" i="1" dirty="0">
              <a:latin typeface="Comic Sans MS" panose="030F0702030302020204" pitchFamily="66" charset="0"/>
            </a:endParaRPr>
          </a:p>
        </p:txBody>
      </p:sp>
      <p:sp>
        <p:nvSpPr>
          <p:cNvPr id="3" name="TextBox 2"/>
          <p:cNvSpPr txBox="1"/>
          <p:nvPr/>
        </p:nvSpPr>
        <p:spPr>
          <a:xfrm>
            <a:off x="7308304" y="2996952"/>
            <a:ext cx="1512168" cy="523220"/>
          </a:xfrm>
          <a:prstGeom prst="rect">
            <a:avLst/>
          </a:prstGeom>
          <a:noFill/>
        </p:spPr>
        <p:txBody>
          <a:bodyPr wrap="square" rtlCol="0">
            <a:spAutoFit/>
          </a:bodyPr>
          <a:lstStyle/>
          <a:p>
            <a:r>
              <a:rPr lang="en-GB" dirty="0" smtClean="0"/>
              <a:t>Argo</a:t>
            </a:r>
            <a:endParaRPr lang="en-GB" dirty="0"/>
          </a:p>
        </p:txBody>
      </p:sp>
    </p:spTree>
    <p:extLst>
      <p:ext uri="{BB962C8B-B14F-4D97-AF65-F5344CB8AC3E}">
        <p14:creationId xmlns:p14="http://schemas.microsoft.com/office/powerpoint/2010/main" val="11773012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43</a:t>
            </a:fld>
            <a:endParaRPr lang="en-US" dirty="0" smtClean="0"/>
          </a:p>
        </p:txBody>
      </p:sp>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40"/>
            <a:ext cx="5951537" cy="618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5496" y="6474822"/>
            <a:ext cx="2087431" cy="338554"/>
          </a:xfrm>
          <a:prstGeom prst="rect">
            <a:avLst/>
          </a:prstGeom>
        </p:spPr>
        <p:txBody>
          <a:bodyPr wrap="none">
            <a:spAutoFit/>
          </a:bodyPr>
          <a:lstStyle/>
          <a:p>
            <a:r>
              <a:rPr lang="en-GB" sz="1600" b="0" i="1" dirty="0" smtClean="0">
                <a:latin typeface="Comic Sans MS" panose="030F0702030302020204" pitchFamily="66" charset="0"/>
              </a:rPr>
              <a:t>Hartman et </a:t>
            </a:r>
            <a:r>
              <a:rPr lang="en-GB" sz="1600" b="0" i="1" dirty="0">
                <a:latin typeface="Comic Sans MS" panose="030F0702030302020204" pitchFamily="66" charset="0"/>
              </a:rPr>
              <a:t>al. </a:t>
            </a:r>
            <a:r>
              <a:rPr lang="en-GB" sz="1600" b="0" i="1" dirty="0" smtClean="0">
                <a:latin typeface="Comic Sans MS" panose="030F0702030302020204" pitchFamily="66" charset="0"/>
              </a:rPr>
              <a:t>2015</a:t>
            </a:r>
            <a:endParaRPr lang="en-GB" sz="1600" b="0" i="1" dirty="0">
              <a:latin typeface="Comic Sans MS" panose="030F0702030302020204" pitchFamily="66" charset="0"/>
            </a:endParaRPr>
          </a:p>
        </p:txBody>
      </p:sp>
    </p:spTree>
    <p:extLst>
      <p:ext uri="{BB962C8B-B14F-4D97-AF65-F5344CB8AC3E}">
        <p14:creationId xmlns:p14="http://schemas.microsoft.com/office/powerpoint/2010/main" val="42045830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44</a:t>
            </a:fld>
            <a:endParaRPr lang="en-US" dirty="0" smtClean="0"/>
          </a:p>
        </p:txBody>
      </p:sp>
    </p:spTree>
    <p:extLst>
      <p:ext uri="{BB962C8B-B14F-4D97-AF65-F5344CB8AC3E}">
        <p14:creationId xmlns:p14="http://schemas.microsoft.com/office/powerpoint/2010/main" val="6778600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07904" y="2780928"/>
            <a:ext cx="1944216" cy="523220"/>
          </a:xfrm>
          <a:prstGeom prst="rect">
            <a:avLst/>
          </a:prstGeom>
          <a:noFill/>
          <a:ln w="38100">
            <a:solidFill>
              <a:srgbClr val="FFFF00"/>
            </a:solidFill>
          </a:ln>
        </p:spPr>
        <p:txBody>
          <a:bodyPr wrap="square" rtlCol="0">
            <a:spAutoFit/>
          </a:bodyPr>
          <a:lstStyle/>
          <a:p>
            <a:r>
              <a:rPr lang="en-GB" dirty="0" smtClean="0">
                <a:ln>
                  <a:solidFill>
                    <a:schemeClr val="bg1"/>
                  </a:solidFill>
                </a:ln>
              </a:rPr>
              <a:t>Example </a:t>
            </a:r>
            <a:r>
              <a:rPr lang="en-GB" dirty="0" smtClean="0">
                <a:ln>
                  <a:solidFill>
                    <a:schemeClr val="bg1"/>
                  </a:solidFill>
                </a:ln>
              </a:rPr>
              <a:t>4</a:t>
            </a:r>
            <a:endParaRPr lang="en-GB" dirty="0">
              <a:ln>
                <a:solidFill>
                  <a:schemeClr val="bg1"/>
                </a:solidFill>
              </a:ln>
            </a:endParaRPr>
          </a:p>
        </p:txBody>
      </p:sp>
      <p:sp>
        <p:nvSpPr>
          <p:cNvPr id="3"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45</a:t>
            </a:fld>
            <a:endParaRPr lang="en-US" dirty="0" smtClean="0"/>
          </a:p>
        </p:txBody>
      </p:sp>
    </p:spTree>
    <p:extLst>
      <p:ext uri="{BB962C8B-B14F-4D97-AF65-F5344CB8AC3E}">
        <p14:creationId xmlns:p14="http://schemas.microsoft.com/office/powerpoint/2010/main" val="12198739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ontact the instructor if you have difficulty viewing this image"/>
          <p:cNvPicPr>
            <a:picLocks noChangeAspect="1" noChangeArrowheads="1"/>
          </p:cNvPicPr>
          <p:nvPr/>
        </p:nvPicPr>
        <p:blipFill>
          <a:blip r:embed="rId2" cstate="screen"/>
          <a:srcRect/>
          <a:stretch>
            <a:fillRect/>
          </a:stretch>
        </p:blipFill>
        <p:spPr bwMode="auto">
          <a:xfrm>
            <a:off x="1270000" y="1944687"/>
            <a:ext cx="6604000" cy="2968625"/>
          </a:xfrm>
          <a:prstGeom prst="rect">
            <a:avLst/>
          </a:prstGeom>
          <a:noFill/>
          <a:ln w="9525">
            <a:noFill/>
            <a:miter lim="800000"/>
            <a:headEnd/>
            <a:tailEnd/>
          </a:ln>
        </p:spPr>
      </p:pic>
      <p:sp>
        <p:nvSpPr>
          <p:cNvPr id="7" name="TextBox 10"/>
          <p:cNvSpPr txBox="1">
            <a:spLocks noChangeArrowheads="1"/>
          </p:cNvSpPr>
          <p:nvPr/>
        </p:nvSpPr>
        <p:spPr bwMode="auto">
          <a:xfrm>
            <a:off x="2854325" y="1223962"/>
            <a:ext cx="3540125" cy="461963"/>
          </a:xfrm>
          <a:prstGeom prst="rect">
            <a:avLst/>
          </a:prstGeom>
          <a:noFill/>
          <a:ln w="9525">
            <a:noFill/>
            <a:miter lim="800000"/>
            <a:headEnd/>
            <a:tailEnd/>
          </a:ln>
        </p:spPr>
        <p:txBody>
          <a:bodyPr wrap="none">
            <a:spAutoFit/>
          </a:bodyPr>
          <a:lstStyle/>
          <a:p>
            <a:r>
              <a:rPr lang="en-GB" sz="2400">
                <a:solidFill>
                  <a:schemeClr val="tx1"/>
                </a:solidFill>
              </a:rPr>
              <a:t>North Atlantic Oscillation</a:t>
            </a:r>
          </a:p>
        </p:txBody>
      </p:sp>
      <p:sp>
        <p:nvSpPr>
          <p:cNvPr id="8" name="TextBox 11"/>
          <p:cNvSpPr txBox="1">
            <a:spLocks noChangeArrowheads="1"/>
          </p:cNvSpPr>
          <p:nvPr/>
        </p:nvSpPr>
        <p:spPr bwMode="auto">
          <a:xfrm>
            <a:off x="1990725" y="4968875"/>
            <a:ext cx="5505450" cy="368300"/>
          </a:xfrm>
          <a:prstGeom prst="rect">
            <a:avLst/>
          </a:prstGeom>
          <a:noFill/>
          <a:ln w="9525">
            <a:noFill/>
            <a:miter lim="800000"/>
            <a:headEnd/>
            <a:tailEnd/>
          </a:ln>
        </p:spPr>
        <p:txBody>
          <a:bodyPr wrap="none">
            <a:spAutoFit/>
          </a:bodyPr>
          <a:lstStyle/>
          <a:p>
            <a:r>
              <a:rPr lang="en-GB" sz="1800">
                <a:solidFill>
                  <a:schemeClr val="tx1"/>
                </a:solidFill>
              </a:rPr>
              <a:t>Positive Phase                            Negative Phase     </a:t>
            </a:r>
          </a:p>
        </p:txBody>
      </p:sp>
      <p:sp>
        <p:nvSpPr>
          <p:cNvPr id="5"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46</a:t>
            </a:fld>
            <a:endParaRPr lang="en-US" dirty="0" smtClean="0"/>
          </a:p>
        </p:txBody>
      </p:sp>
    </p:spTree>
    <p:extLst>
      <p:ext uri="{BB962C8B-B14F-4D97-AF65-F5344CB8AC3E}">
        <p14:creationId xmlns:p14="http://schemas.microsoft.com/office/powerpoint/2010/main" val="15753580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screen"/>
          <a:srcRect/>
          <a:stretch>
            <a:fillRect/>
          </a:stretch>
        </p:blipFill>
        <p:spPr bwMode="auto">
          <a:xfrm>
            <a:off x="179512" y="548680"/>
            <a:ext cx="8604447" cy="4667329"/>
          </a:xfrm>
          <a:prstGeom prst="rect">
            <a:avLst/>
          </a:prstGeom>
          <a:noFill/>
          <a:ln w="9525">
            <a:noFill/>
            <a:miter lim="800000"/>
            <a:headEnd/>
            <a:tailEnd/>
          </a:ln>
        </p:spPr>
      </p:pic>
      <p:sp>
        <p:nvSpPr>
          <p:cNvPr id="6" name="TextBox 5"/>
          <p:cNvSpPr txBox="1"/>
          <p:nvPr/>
        </p:nvSpPr>
        <p:spPr>
          <a:xfrm>
            <a:off x="1043608" y="5229200"/>
            <a:ext cx="7272808" cy="954107"/>
          </a:xfrm>
          <a:prstGeom prst="rect">
            <a:avLst/>
          </a:prstGeom>
          <a:noFill/>
        </p:spPr>
        <p:txBody>
          <a:bodyPr wrap="square" rtlCol="0">
            <a:spAutoFit/>
          </a:bodyPr>
          <a:lstStyle/>
          <a:p>
            <a:r>
              <a:rPr lang="en-GB" dirty="0" smtClean="0"/>
              <a:t>Mixed-layer depth in negative NAO years (solid) and positive NAO years (dashed)</a:t>
            </a:r>
            <a:endParaRPr lang="en-GB" dirty="0"/>
          </a:p>
        </p:txBody>
      </p:sp>
      <p:sp>
        <p:nvSpPr>
          <p:cNvPr id="7" name="TextBox 6"/>
          <p:cNvSpPr txBox="1"/>
          <p:nvPr/>
        </p:nvSpPr>
        <p:spPr>
          <a:xfrm>
            <a:off x="0" y="6525344"/>
            <a:ext cx="3635896" cy="400110"/>
          </a:xfrm>
          <a:prstGeom prst="rect">
            <a:avLst/>
          </a:prstGeom>
          <a:noFill/>
        </p:spPr>
        <p:txBody>
          <a:bodyPr wrap="square" rtlCol="0">
            <a:spAutoFit/>
          </a:bodyPr>
          <a:lstStyle/>
          <a:p>
            <a:r>
              <a:rPr lang="en-GB" sz="2000" i="1" dirty="0" smtClean="0"/>
              <a:t>Henson et al 2012</a:t>
            </a:r>
            <a:endParaRPr lang="en-GB" sz="2000" i="1" dirty="0"/>
          </a:p>
        </p:txBody>
      </p:sp>
      <p:sp>
        <p:nvSpPr>
          <p:cNvPr id="5"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47</a:t>
            </a:fld>
            <a:endParaRPr lang="en-US" dirty="0" smtClean="0"/>
          </a:p>
        </p:txBody>
      </p:sp>
    </p:spTree>
    <p:extLst>
      <p:ext uri="{BB962C8B-B14F-4D97-AF65-F5344CB8AC3E}">
        <p14:creationId xmlns:p14="http://schemas.microsoft.com/office/powerpoint/2010/main" val="1611485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525344"/>
            <a:ext cx="3635896" cy="400110"/>
          </a:xfrm>
          <a:prstGeom prst="rect">
            <a:avLst/>
          </a:prstGeom>
          <a:noFill/>
        </p:spPr>
        <p:txBody>
          <a:bodyPr wrap="square" rtlCol="0">
            <a:spAutoFit/>
          </a:bodyPr>
          <a:lstStyle/>
          <a:p>
            <a:r>
              <a:rPr lang="en-GB" sz="2000" i="1" dirty="0" smtClean="0"/>
              <a:t>Henson et al 2012</a:t>
            </a:r>
            <a:endParaRPr lang="en-GB" sz="2000" i="1" dirty="0"/>
          </a:p>
        </p:txBody>
      </p:sp>
      <p:pic>
        <p:nvPicPr>
          <p:cNvPr id="8704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3568" y="620688"/>
            <a:ext cx="8100392" cy="4688495"/>
          </a:xfrm>
          <a:prstGeom prst="rect">
            <a:avLst/>
          </a:prstGeom>
          <a:noFill/>
          <a:ln w="9525">
            <a:noFill/>
            <a:miter lim="800000"/>
            <a:headEnd/>
            <a:tailEnd/>
          </a:ln>
        </p:spPr>
      </p:pic>
      <p:sp>
        <p:nvSpPr>
          <p:cNvPr id="4"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48</a:t>
            </a:fld>
            <a:endParaRPr lang="en-US" dirty="0" smtClean="0"/>
          </a:p>
        </p:txBody>
      </p:sp>
    </p:spTree>
    <p:extLst>
      <p:ext uri="{BB962C8B-B14F-4D97-AF65-F5344CB8AC3E}">
        <p14:creationId xmlns:p14="http://schemas.microsoft.com/office/powerpoint/2010/main" val="25244205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9552" y="4869383"/>
            <a:ext cx="8280920" cy="954107"/>
          </a:xfrm>
          <a:prstGeom prst="rect">
            <a:avLst/>
          </a:prstGeom>
          <a:noFill/>
        </p:spPr>
        <p:txBody>
          <a:bodyPr wrap="square" rtlCol="0">
            <a:spAutoFit/>
          </a:bodyPr>
          <a:lstStyle/>
          <a:p>
            <a:pPr algn="ctr"/>
            <a:r>
              <a:rPr lang="en-GB" dirty="0" smtClean="0"/>
              <a:t>Phytoplankton abundance in extended PAP region (1959-2009)</a:t>
            </a:r>
            <a:endParaRPr lang="en-GB" dirty="0"/>
          </a:p>
        </p:txBody>
      </p:sp>
      <p:sp>
        <p:nvSpPr>
          <p:cNvPr id="7" name="TextBox 6"/>
          <p:cNvSpPr txBox="1"/>
          <p:nvPr/>
        </p:nvSpPr>
        <p:spPr>
          <a:xfrm>
            <a:off x="0" y="6525344"/>
            <a:ext cx="3635896" cy="400110"/>
          </a:xfrm>
          <a:prstGeom prst="rect">
            <a:avLst/>
          </a:prstGeom>
          <a:noFill/>
        </p:spPr>
        <p:txBody>
          <a:bodyPr wrap="square" rtlCol="0">
            <a:spAutoFit/>
          </a:bodyPr>
          <a:lstStyle/>
          <a:p>
            <a:r>
              <a:rPr lang="en-GB" sz="2000" i="1" dirty="0" smtClean="0"/>
              <a:t>Henson et al 2012</a:t>
            </a:r>
            <a:endParaRPr lang="en-GB" sz="2000" i="1" dirty="0"/>
          </a:p>
        </p:txBody>
      </p:sp>
      <p:pic>
        <p:nvPicPr>
          <p:cNvPr id="84994" name="Picture 2"/>
          <p:cNvPicPr>
            <a:picLocks noChangeAspect="1" noChangeArrowheads="1"/>
          </p:cNvPicPr>
          <p:nvPr/>
        </p:nvPicPr>
        <p:blipFill>
          <a:blip r:embed="rId2" cstate="screen"/>
          <a:srcRect/>
          <a:stretch>
            <a:fillRect/>
          </a:stretch>
        </p:blipFill>
        <p:spPr bwMode="auto">
          <a:xfrm>
            <a:off x="179512" y="476672"/>
            <a:ext cx="8712968" cy="4144283"/>
          </a:xfrm>
          <a:prstGeom prst="rect">
            <a:avLst/>
          </a:prstGeom>
          <a:noFill/>
          <a:ln w="9525">
            <a:noFill/>
            <a:miter lim="800000"/>
            <a:headEnd/>
            <a:tailEnd/>
          </a:ln>
        </p:spPr>
      </p:pic>
      <p:sp>
        <p:nvSpPr>
          <p:cNvPr id="9" name="Rectangle 8"/>
          <p:cNvSpPr/>
          <p:nvPr/>
        </p:nvSpPr>
        <p:spPr bwMode="auto">
          <a:xfrm>
            <a:off x="1115616" y="1124967"/>
            <a:ext cx="3096344"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Times New Roman" pitchFamily="18" charset="0"/>
            </a:endParaRPr>
          </a:p>
        </p:txBody>
      </p:sp>
      <p:sp>
        <p:nvSpPr>
          <p:cNvPr id="10" name="Rectangle 9"/>
          <p:cNvSpPr/>
          <p:nvPr/>
        </p:nvSpPr>
        <p:spPr bwMode="auto">
          <a:xfrm>
            <a:off x="1043608" y="1268983"/>
            <a:ext cx="2160240"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Times New Roman" pitchFamily="18" charset="0"/>
            </a:endParaRPr>
          </a:p>
        </p:txBody>
      </p:sp>
      <p:pic>
        <p:nvPicPr>
          <p:cNvPr id="84995" name="Picture 3"/>
          <p:cNvPicPr>
            <a:picLocks noChangeAspect="1" noChangeArrowheads="1"/>
          </p:cNvPicPr>
          <p:nvPr/>
        </p:nvPicPr>
        <p:blipFill>
          <a:blip r:embed="rId3" cstate="screen"/>
          <a:srcRect/>
          <a:stretch>
            <a:fillRect/>
          </a:stretch>
        </p:blipFill>
        <p:spPr bwMode="auto">
          <a:xfrm>
            <a:off x="251520" y="1196975"/>
            <a:ext cx="525338" cy="2990850"/>
          </a:xfrm>
          <a:prstGeom prst="rect">
            <a:avLst/>
          </a:prstGeom>
          <a:noFill/>
          <a:ln w="9525">
            <a:noFill/>
            <a:miter lim="800000"/>
            <a:headEnd/>
            <a:tailEnd/>
          </a:ln>
        </p:spPr>
      </p:pic>
      <p:sp>
        <p:nvSpPr>
          <p:cNvPr id="8"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49</a:t>
            </a:fld>
            <a:endParaRPr lang="en-US" dirty="0" smtClean="0"/>
          </a:p>
        </p:txBody>
      </p:sp>
    </p:spTree>
    <p:extLst>
      <p:ext uri="{BB962C8B-B14F-4D97-AF65-F5344CB8AC3E}">
        <p14:creationId xmlns:p14="http://schemas.microsoft.com/office/powerpoint/2010/main" val="40324630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PAP locatio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8618" y="908719"/>
            <a:ext cx="8129846" cy="5144179"/>
          </a:xfrm>
          <a:prstGeom prst="rect">
            <a:avLst/>
          </a:prstGeom>
          <a:noFill/>
          <a:ln w="9525">
            <a:noFill/>
            <a:miter lim="800000"/>
            <a:headEnd/>
            <a:tailEnd/>
          </a:ln>
        </p:spPr>
      </p:pic>
      <p:sp>
        <p:nvSpPr>
          <p:cNvPr id="5" name="TextBox 4"/>
          <p:cNvSpPr txBox="1"/>
          <p:nvPr/>
        </p:nvSpPr>
        <p:spPr>
          <a:xfrm>
            <a:off x="1475656" y="188640"/>
            <a:ext cx="5616624" cy="523220"/>
          </a:xfrm>
          <a:prstGeom prst="rect">
            <a:avLst/>
          </a:prstGeom>
          <a:noFill/>
        </p:spPr>
        <p:txBody>
          <a:bodyPr wrap="square" rtlCol="0">
            <a:spAutoFit/>
          </a:bodyPr>
          <a:lstStyle/>
          <a:p>
            <a:r>
              <a:rPr lang="en-GB" dirty="0" smtClean="0">
                <a:latin typeface="Comic Sans MS" panose="030F0702030302020204" pitchFamily="66" charset="0"/>
              </a:rPr>
              <a:t>The PAP sustained observatory</a:t>
            </a:r>
            <a:endParaRPr lang="en-GB" dirty="0">
              <a:latin typeface="Comic Sans MS" panose="030F0702030302020204" pitchFamily="66" charset="0"/>
            </a:endParaRPr>
          </a:p>
        </p:txBody>
      </p:sp>
      <p:sp>
        <p:nvSpPr>
          <p:cNvPr id="4"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latin typeface="Comic Sans MS" panose="030F0702030302020204" pitchFamily="66" charset="0"/>
              </a:rPr>
              <a:pPr/>
              <a:t>5</a:t>
            </a:fld>
            <a:endParaRPr lang="en-US" dirty="0" smtClean="0">
              <a:latin typeface="Comic Sans MS" panose="030F0702030302020204" pitchFamily="66" charset="0"/>
            </a:endParaRPr>
          </a:p>
        </p:txBody>
      </p:sp>
      <p:sp>
        <p:nvSpPr>
          <p:cNvPr id="2" name="TextBox 1"/>
          <p:cNvSpPr txBox="1"/>
          <p:nvPr/>
        </p:nvSpPr>
        <p:spPr>
          <a:xfrm>
            <a:off x="1115616" y="6119718"/>
            <a:ext cx="7012072" cy="523220"/>
          </a:xfrm>
          <a:prstGeom prst="rect">
            <a:avLst/>
          </a:prstGeom>
          <a:noFill/>
        </p:spPr>
        <p:txBody>
          <a:bodyPr wrap="square" rtlCol="0">
            <a:spAutoFit/>
          </a:bodyPr>
          <a:lstStyle/>
          <a:p>
            <a:r>
              <a:rPr lang="en-US" altLang="en-US" dirty="0" smtClean="0">
                <a:latin typeface="Comic Sans MS" panose="030F0702030302020204" pitchFamily="66" charset="0"/>
              </a:rPr>
              <a:t>49</a:t>
            </a:r>
            <a:r>
              <a:rPr lang="en-US" altLang="en-US" baseline="30000" dirty="0" smtClean="0">
                <a:latin typeface="Comic Sans MS" panose="030F0702030302020204" pitchFamily="66" charset="0"/>
              </a:rPr>
              <a:t>o</a:t>
            </a:r>
            <a:r>
              <a:rPr lang="en-US" altLang="en-US" dirty="0" smtClean="0">
                <a:latin typeface="Comic Sans MS" panose="030F0702030302020204" pitchFamily="66" charset="0"/>
              </a:rPr>
              <a:t>N</a:t>
            </a:r>
            <a:r>
              <a:rPr lang="en-US" altLang="en-US" dirty="0">
                <a:latin typeface="Comic Sans MS" panose="030F0702030302020204" pitchFamily="66" charset="0"/>
              </a:rPr>
              <a:t>, 16.5</a:t>
            </a:r>
            <a:r>
              <a:rPr lang="en-US" altLang="en-US" baseline="30000" dirty="0">
                <a:latin typeface="Comic Sans MS" panose="030F0702030302020204" pitchFamily="66" charset="0"/>
              </a:rPr>
              <a:t>o</a:t>
            </a:r>
            <a:r>
              <a:rPr lang="en-US" altLang="en-US" dirty="0">
                <a:latin typeface="Comic Sans MS" panose="030F0702030302020204" pitchFamily="66" charset="0"/>
              </a:rPr>
              <a:t>W; </a:t>
            </a:r>
            <a:r>
              <a:rPr lang="en-GB" altLang="en-US" dirty="0">
                <a:latin typeface="Comic Sans MS" panose="030F0702030302020204" pitchFamily="66" charset="0"/>
              </a:rPr>
              <a:t>water depth ~ 4800 m</a:t>
            </a:r>
            <a:endParaRPr lang="en-GB" dirty="0">
              <a:latin typeface="Comic Sans MS" panose="030F0702030302020204" pitchFamily="66" charset="0"/>
            </a:endParaRPr>
          </a:p>
        </p:txBody>
      </p:sp>
    </p:spTree>
    <p:extLst>
      <p:ext uri="{BB962C8B-B14F-4D97-AF65-F5344CB8AC3E}">
        <p14:creationId xmlns:p14="http://schemas.microsoft.com/office/powerpoint/2010/main" val="19065671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71600" y="5589240"/>
            <a:ext cx="7272808" cy="954107"/>
          </a:xfrm>
          <a:prstGeom prst="rect">
            <a:avLst/>
          </a:prstGeom>
          <a:noFill/>
        </p:spPr>
        <p:txBody>
          <a:bodyPr wrap="square" rtlCol="0">
            <a:spAutoFit/>
          </a:bodyPr>
          <a:lstStyle/>
          <a:p>
            <a:r>
              <a:rPr lang="en-GB" dirty="0" smtClean="0"/>
              <a:t>Phytoplankton abundance in negative and positive NAO years</a:t>
            </a:r>
            <a:endParaRPr lang="en-GB" dirty="0"/>
          </a:p>
        </p:txBody>
      </p:sp>
      <p:sp>
        <p:nvSpPr>
          <p:cNvPr id="7" name="TextBox 6"/>
          <p:cNvSpPr txBox="1"/>
          <p:nvPr/>
        </p:nvSpPr>
        <p:spPr>
          <a:xfrm>
            <a:off x="0" y="6525344"/>
            <a:ext cx="3635896" cy="400110"/>
          </a:xfrm>
          <a:prstGeom prst="rect">
            <a:avLst/>
          </a:prstGeom>
          <a:noFill/>
        </p:spPr>
        <p:txBody>
          <a:bodyPr wrap="square" rtlCol="0">
            <a:spAutoFit/>
          </a:bodyPr>
          <a:lstStyle/>
          <a:p>
            <a:r>
              <a:rPr lang="en-GB" sz="2000" i="1" dirty="0" smtClean="0"/>
              <a:t>Henson et al 2012</a:t>
            </a:r>
            <a:endParaRPr lang="en-GB" sz="2000" i="1" dirty="0"/>
          </a:p>
        </p:txBody>
      </p:sp>
      <p:pic>
        <p:nvPicPr>
          <p:cNvPr id="86018" name="Picture 2"/>
          <p:cNvPicPr>
            <a:picLocks noChangeAspect="1" noChangeArrowheads="1"/>
          </p:cNvPicPr>
          <p:nvPr/>
        </p:nvPicPr>
        <p:blipFill>
          <a:blip r:embed="rId2" cstate="screen"/>
          <a:srcRect/>
          <a:stretch>
            <a:fillRect/>
          </a:stretch>
        </p:blipFill>
        <p:spPr bwMode="auto">
          <a:xfrm>
            <a:off x="1403648" y="115464"/>
            <a:ext cx="6849988" cy="5491991"/>
          </a:xfrm>
          <a:prstGeom prst="rect">
            <a:avLst/>
          </a:prstGeom>
          <a:noFill/>
          <a:ln w="9525">
            <a:noFill/>
            <a:miter lim="800000"/>
            <a:headEnd/>
            <a:tailEnd/>
          </a:ln>
        </p:spPr>
      </p:pic>
      <p:pic>
        <p:nvPicPr>
          <p:cNvPr id="86019" name="Picture 3"/>
          <p:cNvPicPr>
            <a:picLocks noChangeAspect="1" noChangeArrowheads="1"/>
          </p:cNvPicPr>
          <p:nvPr/>
        </p:nvPicPr>
        <p:blipFill>
          <a:blip r:embed="rId3" cstate="screen"/>
          <a:srcRect/>
          <a:stretch>
            <a:fillRect/>
          </a:stretch>
        </p:blipFill>
        <p:spPr bwMode="auto">
          <a:xfrm>
            <a:off x="5292080" y="548680"/>
            <a:ext cx="2520280" cy="638382"/>
          </a:xfrm>
          <a:prstGeom prst="rect">
            <a:avLst/>
          </a:prstGeom>
          <a:noFill/>
          <a:ln w="9525">
            <a:noFill/>
            <a:miter lim="800000"/>
            <a:headEnd/>
            <a:tailEnd/>
          </a:ln>
        </p:spPr>
      </p:pic>
      <p:sp>
        <p:nvSpPr>
          <p:cNvPr id="8"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50</a:t>
            </a:fld>
            <a:endParaRPr lang="en-US" dirty="0" smtClean="0"/>
          </a:p>
        </p:txBody>
      </p:sp>
    </p:spTree>
    <p:extLst>
      <p:ext uri="{BB962C8B-B14F-4D97-AF65-F5344CB8AC3E}">
        <p14:creationId xmlns:p14="http://schemas.microsoft.com/office/powerpoint/2010/main" val="37174854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6</a:t>
            </a:fld>
            <a:endParaRPr lang="en-US" dirty="0" smtClean="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404664"/>
            <a:ext cx="8532440" cy="5743627"/>
          </a:xfrm>
          <a:prstGeom prst="rect">
            <a:avLst/>
          </a:prstGeom>
        </p:spPr>
      </p:pic>
    </p:spTree>
    <p:extLst>
      <p:ext uri="{BB962C8B-B14F-4D97-AF65-F5344CB8AC3E}">
        <p14:creationId xmlns:p14="http://schemas.microsoft.com/office/powerpoint/2010/main" val="1825662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971476" y="1030287"/>
            <a:ext cx="2808287" cy="338138"/>
          </a:xfrm>
          <a:prstGeom prst="rect">
            <a:avLst/>
          </a:prstGeom>
          <a:noFill/>
          <a:ln w="9525">
            <a:noFill/>
            <a:miter lim="800000"/>
            <a:headEnd/>
            <a:tailEnd/>
          </a:ln>
        </p:spPr>
        <p:txBody>
          <a:bodyPr>
            <a:spAutoFit/>
          </a:bodyPr>
          <a:lstStyle/>
          <a:p>
            <a:pPr eaLnBrk="0" hangingPunct="0">
              <a:spcBef>
                <a:spcPct val="50000"/>
              </a:spcBef>
            </a:pPr>
            <a:r>
              <a:rPr lang="en-GB" sz="1600">
                <a:solidFill>
                  <a:schemeClr val="tx1"/>
                </a:solidFill>
                <a:latin typeface="Arial" charset="0"/>
              </a:rPr>
              <a:t>Text</a:t>
            </a:r>
          </a:p>
        </p:txBody>
      </p:sp>
      <p:pic>
        <p:nvPicPr>
          <p:cNvPr id="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51520" y="1050013"/>
            <a:ext cx="8656675" cy="3603123"/>
          </a:xfrm>
          <a:prstGeom prst="rect">
            <a:avLst/>
          </a:prstGeom>
          <a:noFill/>
          <a:ln w="9525">
            <a:noFill/>
            <a:miter lim="800000"/>
            <a:headEnd/>
            <a:tailEnd/>
          </a:ln>
        </p:spPr>
      </p:pic>
      <p:sp>
        <p:nvSpPr>
          <p:cNvPr id="9" name="Text Box 10"/>
          <p:cNvSpPr txBox="1">
            <a:spLocks noChangeArrowheads="1"/>
          </p:cNvSpPr>
          <p:nvPr/>
        </p:nvSpPr>
        <p:spPr bwMode="auto">
          <a:xfrm>
            <a:off x="0" y="6521450"/>
            <a:ext cx="2161306" cy="336550"/>
          </a:xfrm>
          <a:prstGeom prst="rect">
            <a:avLst/>
          </a:prstGeom>
          <a:noFill/>
          <a:ln w="9525">
            <a:noFill/>
            <a:miter lim="800000"/>
            <a:headEnd/>
            <a:tailEnd/>
          </a:ln>
        </p:spPr>
        <p:txBody>
          <a:bodyPr wrap="square">
            <a:spAutoFit/>
          </a:bodyPr>
          <a:lstStyle/>
          <a:p>
            <a:pPr algn="r" eaLnBrk="0" hangingPunct="0">
              <a:spcBef>
                <a:spcPct val="50000"/>
              </a:spcBef>
            </a:pPr>
            <a:r>
              <a:rPr lang="en-GB" sz="1600" b="0" i="1" dirty="0">
                <a:solidFill>
                  <a:schemeClr val="tx1"/>
                </a:solidFill>
                <a:latin typeface="Arial" charset="0"/>
              </a:rPr>
              <a:t>Henson et al. (2009), </a:t>
            </a:r>
          </a:p>
        </p:txBody>
      </p:sp>
      <p:sp>
        <p:nvSpPr>
          <p:cNvPr id="11" name="Oval 11"/>
          <p:cNvSpPr>
            <a:spLocks noChangeArrowheads="1"/>
          </p:cNvSpPr>
          <p:nvPr/>
        </p:nvSpPr>
        <p:spPr bwMode="auto">
          <a:xfrm rot="5400000">
            <a:off x="6516216" y="3284984"/>
            <a:ext cx="107950" cy="107950"/>
          </a:xfrm>
          <a:prstGeom prst="ellipse">
            <a:avLst/>
          </a:prstGeom>
          <a:solidFill>
            <a:srgbClr val="FF0000"/>
          </a:solidFill>
          <a:ln w="9525" algn="ctr">
            <a:solidFill>
              <a:schemeClr val="tx1"/>
            </a:solidFill>
            <a:round/>
            <a:headEnd/>
            <a:tailEnd/>
          </a:ln>
        </p:spPr>
        <p:txBody>
          <a:bodyPr anchor="ctr"/>
          <a:lstStyle/>
          <a:p>
            <a:endParaRPr lang="en-US"/>
          </a:p>
        </p:txBody>
      </p:sp>
      <p:sp>
        <p:nvSpPr>
          <p:cNvPr id="10" name="TextBox 9"/>
          <p:cNvSpPr txBox="1"/>
          <p:nvPr/>
        </p:nvSpPr>
        <p:spPr>
          <a:xfrm>
            <a:off x="5652120" y="188640"/>
            <a:ext cx="3024336" cy="523220"/>
          </a:xfrm>
          <a:prstGeom prst="rect">
            <a:avLst/>
          </a:prstGeom>
          <a:noFill/>
        </p:spPr>
        <p:txBody>
          <a:bodyPr wrap="square" rtlCol="0">
            <a:spAutoFit/>
          </a:bodyPr>
          <a:lstStyle/>
          <a:p>
            <a:r>
              <a:rPr lang="en-GB" dirty="0" smtClean="0"/>
              <a:t>Mean condition</a:t>
            </a:r>
            <a:endParaRPr lang="en-GB" dirty="0"/>
          </a:p>
        </p:txBody>
      </p:sp>
      <p:sp>
        <p:nvSpPr>
          <p:cNvPr id="7"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7</a:t>
            </a:fld>
            <a:endParaRPr lang="en-US" dirty="0" smtClean="0"/>
          </a:p>
        </p:txBody>
      </p:sp>
    </p:spTree>
    <p:extLst>
      <p:ext uri="{BB962C8B-B14F-4D97-AF65-F5344CB8AC3E}">
        <p14:creationId xmlns:p14="http://schemas.microsoft.com/office/powerpoint/2010/main" val="10956127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496" y="6444044"/>
            <a:ext cx="3672408" cy="369332"/>
          </a:xfrm>
          <a:prstGeom prst="rect">
            <a:avLst/>
          </a:prstGeom>
          <a:noFill/>
        </p:spPr>
        <p:txBody>
          <a:bodyPr wrap="square" rtlCol="0">
            <a:spAutoFit/>
          </a:bodyPr>
          <a:lstStyle/>
          <a:p>
            <a:r>
              <a:rPr lang="en-GB" sz="1800" b="0" i="1" dirty="0" smtClean="0"/>
              <a:t>Courtesy Dudley </a:t>
            </a:r>
            <a:r>
              <a:rPr lang="en-GB" sz="1800" b="0" i="1" dirty="0" err="1" smtClean="0"/>
              <a:t>Chelton</a:t>
            </a:r>
            <a:endParaRPr lang="en-GB" sz="1800" b="0" i="1" dirty="0"/>
          </a:p>
        </p:txBody>
      </p:sp>
      <p:pic>
        <p:nvPicPr>
          <p:cNvPr id="2" name="eddy_movie_n_atlantic Dudley Chelton.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4840" y="188640"/>
            <a:ext cx="7467600" cy="5791200"/>
          </a:xfrm>
          <a:prstGeom prst="rect">
            <a:avLst/>
          </a:prstGeom>
        </p:spPr>
      </p:pic>
      <p:sp>
        <p:nvSpPr>
          <p:cNvPr id="6" name="Oval 5"/>
          <p:cNvSpPr/>
          <p:nvPr/>
        </p:nvSpPr>
        <p:spPr bwMode="auto">
          <a:xfrm>
            <a:off x="6516216" y="1628800"/>
            <a:ext cx="288032" cy="288032"/>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smtClean="0">
              <a:ln>
                <a:noFill/>
              </a:ln>
              <a:solidFill>
                <a:schemeClr val="bg1"/>
              </a:solidFill>
              <a:effectLst/>
              <a:latin typeface="Times New Roman" pitchFamily="18" charset="0"/>
            </a:endParaRPr>
          </a:p>
        </p:txBody>
      </p:sp>
      <p:sp>
        <p:nvSpPr>
          <p:cNvPr id="4"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8</a:t>
            </a:fld>
            <a:endParaRPr lang="en-US" dirty="0" smtClean="0"/>
          </a:p>
        </p:txBody>
      </p:sp>
    </p:spTree>
    <p:extLst>
      <p:ext uri="{BB962C8B-B14F-4D97-AF65-F5344CB8AC3E}">
        <p14:creationId xmlns:p14="http://schemas.microsoft.com/office/powerpoint/2010/main" val="199340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1187450" y="1000075"/>
            <a:ext cx="6913563" cy="4367213"/>
          </a:xfrm>
          <a:prstGeom prst="rect">
            <a:avLst/>
          </a:prstGeom>
          <a:noFill/>
          <a:ln w="9525">
            <a:noFill/>
            <a:miter lim="800000"/>
            <a:headEnd/>
            <a:tailEnd/>
          </a:ln>
          <a:effectLst/>
        </p:spPr>
        <p:txBody>
          <a:bodyPr>
            <a:spAutoFit/>
          </a:bodyPr>
          <a:lstStyle/>
          <a:p>
            <a:pPr marL="533400" indent="-533400" eaLnBrk="0" hangingPunct="0">
              <a:spcBef>
                <a:spcPct val="50000"/>
              </a:spcBef>
              <a:buFontTx/>
              <a:buAutoNum type="arabicPeriod"/>
            </a:pPr>
            <a:r>
              <a:rPr lang="en-GB" sz="2800" dirty="0"/>
              <a:t>Satellite remote sensing</a:t>
            </a:r>
          </a:p>
          <a:p>
            <a:pPr marL="533400" indent="-533400" eaLnBrk="0" hangingPunct="0">
              <a:spcBef>
                <a:spcPct val="50000"/>
              </a:spcBef>
              <a:buFontTx/>
              <a:buAutoNum type="arabicPeriod"/>
            </a:pPr>
            <a:r>
              <a:rPr lang="en-GB" sz="2800" dirty="0"/>
              <a:t>Gliders</a:t>
            </a:r>
          </a:p>
          <a:p>
            <a:pPr marL="533400" indent="-533400" eaLnBrk="0" hangingPunct="0">
              <a:spcBef>
                <a:spcPct val="50000"/>
              </a:spcBef>
              <a:buFontTx/>
              <a:buAutoNum type="arabicPeriod"/>
            </a:pPr>
            <a:r>
              <a:rPr lang="en-GB" sz="2800" dirty="0"/>
              <a:t>Floats</a:t>
            </a:r>
          </a:p>
          <a:p>
            <a:pPr marL="533400" indent="-533400" eaLnBrk="0" hangingPunct="0">
              <a:spcBef>
                <a:spcPct val="50000"/>
              </a:spcBef>
              <a:buFontTx/>
              <a:buAutoNum type="arabicPeriod"/>
            </a:pPr>
            <a:r>
              <a:rPr lang="en-GB" sz="2800" dirty="0"/>
              <a:t>Ships of Opportunity</a:t>
            </a:r>
          </a:p>
          <a:p>
            <a:pPr marL="533400" indent="-533400" eaLnBrk="0" hangingPunct="0">
              <a:spcBef>
                <a:spcPct val="50000"/>
              </a:spcBef>
              <a:buFontTx/>
              <a:buAutoNum type="arabicPeriod"/>
            </a:pPr>
            <a:r>
              <a:rPr lang="en-GB" sz="2800" dirty="0"/>
              <a:t>Research cruises</a:t>
            </a:r>
          </a:p>
          <a:p>
            <a:pPr marL="533400" indent="-533400" eaLnBrk="0" hangingPunct="0">
              <a:spcBef>
                <a:spcPct val="50000"/>
              </a:spcBef>
              <a:buFontTx/>
              <a:buAutoNum type="arabicPeriod"/>
            </a:pPr>
            <a:r>
              <a:rPr lang="en-GB" sz="2800" dirty="0"/>
              <a:t>Eulerian observatories </a:t>
            </a:r>
          </a:p>
          <a:p>
            <a:pPr marL="533400" indent="-533400" eaLnBrk="0" hangingPunct="0">
              <a:spcBef>
                <a:spcPct val="50000"/>
              </a:spcBef>
            </a:pPr>
            <a:endParaRPr lang="en-GB" sz="2800" dirty="0"/>
          </a:p>
        </p:txBody>
      </p:sp>
      <p:sp>
        <p:nvSpPr>
          <p:cNvPr id="163843" name="Text Box 3"/>
          <p:cNvSpPr txBox="1">
            <a:spLocks noChangeArrowheads="1"/>
          </p:cNvSpPr>
          <p:nvPr/>
        </p:nvSpPr>
        <p:spPr bwMode="auto">
          <a:xfrm>
            <a:off x="1187624" y="4816425"/>
            <a:ext cx="5184775" cy="519113"/>
          </a:xfrm>
          <a:prstGeom prst="rect">
            <a:avLst/>
          </a:prstGeom>
          <a:solidFill>
            <a:srgbClr val="FFFF00"/>
          </a:solidFill>
          <a:ln w="9525">
            <a:noFill/>
            <a:miter lim="800000"/>
            <a:headEnd/>
            <a:tailEnd/>
          </a:ln>
          <a:effectLst/>
        </p:spPr>
        <p:txBody>
          <a:bodyPr>
            <a:spAutoFit/>
          </a:bodyPr>
          <a:lstStyle/>
          <a:p>
            <a:pPr algn="ctr" eaLnBrk="0" hangingPunct="0">
              <a:spcBef>
                <a:spcPct val="50000"/>
              </a:spcBef>
            </a:pPr>
            <a:r>
              <a:rPr lang="en-GB" sz="2800" dirty="0" smtClean="0">
                <a:solidFill>
                  <a:schemeClr val="accent4">
                    <a:lumMod val="10000"/>
                  </a:schemeClr>
                </a:solidFill>
              </a:rPr>
              <a:t>Computational </a:t>
            </a:r>
            <a:r>
              <a:rPr lang="en-GB" sz="2800" dirty="0">
                <a:solidFill>
                  <a:schemeClr val="accent4">
                    <a:lumMod val="10000"/>
                  </a:schemeClr>
                </a:solidFill>
              </a:rPr>
              <a:t>models</a:t>
            </a:r>
          </a:p>
        </p:txBody>
      </p:sp>
      <p:sp>
        <p:nvSpPr>
          <p:cNvPr id="163845" name="Text Box 5"/>
          <p:cNvSpPr txBox="1">
            <a:spLocks noChangeArrowheads="1"/>
          </p:cNvSpPr>
          <p:nvPr/>
        </p:nvSpPr>
        <p:spPr bwMode="auto">
          <a:xfrm>
            <a:off x="683568" y="5949280"/>
            <a:ext cx="7344815" cy="523220"/>
          </a:xfrm>
          <a:prstGeom prst="rect">
            <a:avLst/>
          </a:prstGeom>
          <a:noFill/>
          <a:ln w="50800">
            <a:solidFill>
              <a:srgbClr val="FFFF00"/>
            </a:solidFill>
            <a:miter lim="800000"/>
            <a:headEnd/>
            <a:tailEnd/>
          </a:ln>
          <a:effectLst/>
        </p:spPr>
        <p:txBody>
          <a:bodyPr wrap="square">
            <a:spAutoFit/>
          </a:bodyPr>
          <a:lstStyle/>
          <a:p>
            <a:pPr>
              <a:spcBef>
                <a:spcPct val="50000"/>
              </a:spcBef>
            </a:pPr>
            <a:r>
              <a:rPr lang="en-GB" dirty="0"/>
              <a:t>All approaches have strengths and weaknesses</a:t>
            </a:r>
          </a:p>
        </p:txBody>
      </p:sp>
      <p:sp>
        <p:nvSpPr>
          <p:cNvPr id="7" name="TextBox 6"/>
          <p:cNvSpPr txBox="1"/>
          <p:nvPr/>
        </p:nvSpPr>
        <p:spPr>
          <a:xfrm>
            <a:off x="1259632" y="260648"/>
            <a:ext cx="4032448"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3200" dirty="0" smtClean="0">
                <a:solidFill>
                  <a:schemeClr val="accent4">
                    <a:lumMod val="10000"/>
                  </a:schemeClr>
                </a:solidFill>
                <a:latin typeface="Comic Sans MS" pitchFamily="66" charset="0"/>
              </a:rPr>
              <a:t>Observing systems</a:t>
            </a:r>
            <a:endParaRPr lang="en-GB" sz="3200" dirty="0">
              <a:solidFill>
                <a:schemeClr val="accent4">
                  <a:lumMod val="10000"/>
                </a:schemeClr>
              </a:solidFill>
              <a:latin typeface="Comic Sans MS" pitchFamily="66" charset="0"/>
            </a:endParaRPr>
          </a:p>
        </p:txBody>
      </p:sp>
      <p:sp>
        <p:nvSpPr>
          <p:cNvPr id="8" name="Slide Number Placeholder 3"/>
          <p:cNvSpPr>
            <a:spLocks noGrp="1"/>
          </p:cNvSpPr>
          <p:nvPr>
            <p:ph type="sldNum" sz="quarter" idx="12"/>
          </p:nvPr>
        </p:nvSpPr>
        <p:spPr>
          <a:xfrm>
            <a:off x="7203504" y="6500192"/>
            <a:ext cx="1905000" cy="457200"/>
          </a:xfrm>
          <a:noFill/>
        </p:spPr>
        <p:txBody>
          <a:bodyPr/>
          <a:lstStyle/>
          <a:p>
            <a:fld id="{225E6A85-BE32-4E62-84E6-A97FFE39DB5B}" type="slidenum">
              <a:rPr lang="en-US" smtClean="0"/>
              <a:pPr/>
              <a:t>9</a:t>
            </a:fld>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animBg="1"/>
      <p:bldP spid="163845" grpId="0" animBg="1"/>
    </p:bldLst>
  </p:timing>
</p:sld>
</file>

<file path=ppt/theme/theme1.xml><?xml version="1.0" encoding="utf-8"?>
<a:theme xmlns:a="http://schemas.openxmlformats.org/drawingml/2006/main" name="Blank Presentation">
  <a:themeElements>
    <a:clrScheme name="">
      <a:dk1>
        <a:srgbClr val="FFFFFF"/>
      </a:dk1>
      <a:lt1>
        <a:srgbClr val="FFFFFF"/>
      </a:lt1>
      <a:dk2>
        <a:srgbClr val="FFFFFF"/>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11079</TotalTime>
  <Words>1548</Words>
  <Application>Microsoft Office PowerPoint</Application>
  <PresentationFormat>On-screen Show (4:3)</PresentationFormat>
  <Paragraphs>230</Paragraphs>
  <Slides>50</Slides>
  <Notes>9</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Blank Presentation</vt:lpstr>
      <vt:lpstr>SPW 11.0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Carbon Dioxide &amp; Chl-a</vt:lpstr>
      <vt:lpstr>Temperature &amp; DIC</vt:lpstr>
      <vt:lpstr>PowerPoint Presentation</vt:lpstr>
      <vt:lpstr>PowerPoint Presentation</vt:lpstr>
      <vt:lpstr>PowerPoint Presentation</vt:lpstr>
      <vt:lpstr>PowerPoint Presentation</vt:lpstr>
      <vt:lpstr>Perennial sink of CO2</vt:lpstr>
      <vt:lpstr>PowerPoint Presentation</vt:lpstr>
      <vt:lpstr>Effiency of biological pump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Oceanography Centre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Prof  Richard Lampitt</dc:creator>
  <cp:lastModifiedBy>Richard Lampitt</cp:lastModifiedBy>
  <cp:revision>648</cp:revision>
  <dcterms:created xsi:type="dcterms:W3CDTF">2000-09-11T14:12:24Z</dcterms:created>
  <dcterms:modified xsi:type="dcterms:W3CDTF">2016-04-25T11:43:02Z</dcterms:modified>
</cp:coreProperties>
</file>